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9"/>
  </p:notesMasterIdLst>
  <p:sldIdLst>
    <p:sldId id="261" r:id="rId3"/>
    <p:sldId id="265" r:id="rId4"/>
    <p:sldId id="294" r:id="rId5"/>
    <p:sldId id="291" r:id="rId6"/>
    <p:sldId id="266" r:id="rId7"/>
    <p:sldId id="267" r:id="rId8"/>
    <p:sldId id="268" r:id="rId9"/>
    <p:sldId id="269" r:id="rId10"/>
    <p:sldId id="287" r:id="rId11"/>
    <p:sldId id="271" r:id="rId12"/>
    <p:sldId id="289" r:id="rId13"/>
    <p:sldId id="288" r:id="rId14"/>
    <p:sldId id="272" r:id="rId15"/>
    <p:sldId id="273" r:id="rId16"/>
    <p:sldId id="274" r:id="rId17"/>
    <p:sldId id="293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0E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>
        <p:scale>
          <a:sx n="76" d="100"/>
          <a:sy n="76" d="100"/>
        </p:scale>
        <p:origin x="-123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4D4BD0-0AB0-4388-9849-64D94E3F58B3}" type="doc">
      <dgm:prSet loTypeId="urn:microsoft.com/office/officeart/2008/layout/VerticalCurved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5307DEB9-F1E3-4CC6-8D4C-CD0632FE8AB4}">
      <dgm:prSet phldrT="[Text]"/>
      <dgm:spPr/>
      <dgm:t>
        <a:bodyPr/>
        <a:lstStyle/>
        <a:p>
          <a:r>
            <a:rPr lang="id-ID" dirty="0" smtClean="0"/>
            <a:t>Akuntabilitas, Transparansi, dan Kinerja Aparatur;</a:t>
          </a:r>
          <a:endParaRPr lang="id-ID" dirty="0"/>
        </a:p>
      </dgm:t>
    </dgm:pt>
    <dgm:pt modelId="{F88E73D6-A2CE-4D01-8EC3-4ECBBA7B8D95}" type="parTrans" cxnId="{46C969D8-5D11-41F9-819C-A45D206A9AFF}">
      <dgm:prSet/>
      <dgm:spPr/>
      <dgm:t>
        <a:bodyPr/>
        <a:lstStyle/>
        <a:p>
          <a:endParaRPr lang="id-ID"/>
        </a:p>
      </dgm:t>
    </dgm:pt>
    <dgm:pt modelId="{1EBFFDC5-2DA2-4ADE-B299-1107CC89BB95}" type="sibTrans" cxnId="{46C969D8-5D11-41F9-819C-A45D206A9AFF}">
      <dgm:prSet/>
      <dgm:spPr/>
      <dgm:t>
        <a:bodyPr/>
        <a:lstStyle/>
        <a:p>
          <a:endParaRPr lang="id-ID"/>
        </a:p>
      </dgm:t>
    </dgm:pt>
    <dgm:pt modelId="{A1445A82-A72B-497B-8C28-893CA58A4888}">
      <dgm:prSet/>
      <dgm:spPr/>
      <dgm:t>
        <a:bodyPr/>
        <a:lstStyle/>
        <a:p>
          <a:r>
            <a:rPr lang="id-ID" dirty="0" smtClean="0"/>
            <a:t>Wujud nyata komitmen;</a:t>
          </a:r>
        </a:p>
      </dgm:t>
    </dgm:pt>
    <dgm:pt modelId="{111A4E2C-BA9A-46AB-8B5D-3D07DA4C5D22}" type="parTrans" cxnId="{DFF8D688-AC18-4139-9B03-EC7F54D28D44}">
      <dgm:prSet/>
      <dgm:spPr/>
      <dgm:t>
        <a:bodyPr/>
        <a:lstStyle/>
        <a:p>
          <a:endParaRPr lang="id-ID"/>
        </a:p>
      </dgm:t>
    </dgm:pt>
    <dgm:pt modelId="{81B0EE8F-E4C7-4959-83B1-BD82032A98DA}" type="sibTrans" cxnId="{DFF8D688-AC18-4139-9B03-EC7F54D28D44}">
      <dgm:prSet/>
      <dgm:spPr/>
      <dgm:t>
        <a:bodyPr/>
        <a:lstStyle/>
        <a:p>
          <a:endParaRPr lang="id-ID"/>
        </a:p>
      </dgm:t>
    </dgm:pt>
    <dgm:pt modelId="{2D475699-F88E-47CA-B03D-AB37739E14F3}">
      <dgm:prSet/>
      <dgm:spPr/>
      <dgm:t>
        <a:bodyPr/>
        <a:lstStyle/>
        <a:p>
          <a:r>
            <a:rPr lang="id-ID" dirty="0" smtClean="0"/>
            <a:t>Dasar penilaian, penghargaan dan sanksi;</a:t>
          </a:r>
        </a:p>
      </dgm:t>
    </dgm:pt>
    <dgm:pt modelId="{549FE0B1-6C67-463E-A01F-750EA3857D48}" type="parTrans" cxnId="{18FFE28A-D449-418D-8B46-3003E25F1209}">
      <dgm:prSet/>
      <dgm:spPr/>
      <dgm:t>
        <a:bodyPr/>
        <a:lstStyle/>
        <a:p>
          <a:endParaRPr lang="id-ID"/>
        </a:p>
      </dgm:t>
    </dgm:pt>
    <dgm:pt modelId="{3A1D4EF9-7B47-4142-846D-C0635BF8041F}" type="sibTrans" cxnId="{18FFE28A-D449-418D-8B46-3003E25F1209}">
      <dgm:prSet/>
      <dgm:spPr/>
      <dgm:t>
        <a:bodyPr/>
        <a:lstStyle/>
        <a:p>
          <a:endParaRPr lang="id-ID"/>
        </a:p>
      </dgm:t>
    </dgm:pt>
    <dgm:pt modelId="{D1093544-8A44-4C2D-B6CB-6D052B50DED2}">
      <dgm:prSet/>
      <dgm:spPr/>
      <dgm:t>
        <a:bodyPr/>
        <a:lstStyle/>
        <a:p>
          <a:r>
            <a:rPr lang="id-ID" dirty="0" smtClean="0"/>
            <a:t>Dasar evaluasi kinerja aparatur.</a:t>
          </a:r>
        </a:p>
      </dgm:t>
    </dgm:pt>
    <dgm:pt modelId="{B1168ACB-9841-4781-BCD4-C9A1A9CDAC33}" type="parTrans" cxnId="{66CFAD1E-91A2-4D40-B5DD-CAB98A866CF6}">
      <dgm:prSet/>
      <dgm:spPr/>
      <dgm:t>
        <a:bodyPr/>
        <a:lstStyle/>
        <a:p>
          <a:endParaRPr lang="id-ID"/>
        </a:p>
      </dgm:t>
    </dgm:pt>
    <dgm:pt modelId="{BE0BD461-C03D-4F8A-AF7E-DF85085DE960}" type="sibTrans" cxnId="{66CFAD1E-91A2-4D40-B5DD-CAB98A866CF6}">
      <dgm:prSet/>
      <dgm:spPr/>
      <dgm:t>
        <a:bodyPr/>
        <a:lstStyle/>
        <a:p>
          <a:endParaRPr lang="id-ID"/>
        </a:p>
      </dgm:t>
    </dgm:pt>
    <dgm:pt modelId="{64C592FC-A88A-428C-8742-2EEA14444411}">
      <dgm:prSet/>
      <dgm:spPr/>
      <dgm:t>
        <a:bodyPr/>
        <a:lstStyle/>
        <a:p>
          <a:r>
            <a:rPr lang="id-ID" dirty="0" smtClean="0"/>
            <a:t>Dasar untuk melakukan monitoring, evaluasi dan supervisi.</a:t>
          </a:r>
        </a:p>
      </dgm:t>
    </dgm:pt>
    <dgm:pt modelId="{16356FEC-F072-44A1-9339-0540CED0B444}" type="parTrans" cxnId="{E764F1CB-1344-427B-BCB1-48D1B8F7EFC2}">
      <dgm:prSet/>
      <dgm:spPr/>
      <dgm:t>
        <a:bodyPr/>
        <a:lstStyle/>
        <a:p>
          <a:endParaRPr lang="id-ID"/>
        </a:p>
      </dgm:t>
    </dgm:pt>
    <dgm:pt modelId="{F35E93FA-884D-4CF5-8AB3-B9A3D259FBB5}" type="sibTrans" cxnId="{E764F1CB-1344-427B-BCB1-48D1B8F7EFC2}">
      <dgm:prSet/>
      <dgm:spPr/>
      <dgm:t>
        <a:bodyPr/>
        <a:lstStyle/>
        <a:p>
          <a:endParaRPr lang="id-ID"/>
        </a:p>
      </dgm:t>
    </dgm:pt>
    <dgm:pt modelId="{A222E2EF-451C-4B8F-95A6-061A8686ECDA}">
      <dgm:prSet/>
      <dgm:spPr/>
      <dgm:t>
        <a:bodyPr/>
        <a:lstStyle/>
        <a:p>
          <a:r>
            <a:rPr lang="id-ID" dirty="0" smtClean="0"/>
            <a:t>D</a:t>
          </a:r>
          <a:r>
            <a:rPr lang="en-US" dirty="0" err="1" smtClean="0"/>
            <a:t>asar</a:t>
          </a:r>
          <a:r>
            <a:rPr lang="en-US" dirty="0" smtClean="0"/>
            <a:t> </a:t>
          </a:r>
          <a:r>
            <a:rPr lang="en-US" dirty="0" err="1" smtClean="0"/>
            <a:t>penetapan</a:t>
          </a:r>
          <a:r>
            <a:rPr lang="en-US" dirty="0" smtClean="0"/>
            <a:t> </a:t>
          </a:r>
          <a:r>
            <a:rPr lang="en-US" dirty="0" err="1" smtClean="0"/>
            <a:t>sasaran</a:t>
          </a:r>
          <a:r>
            <a:rPr lang="en-US" dirty="0" smtClean="0"/>
            <a:t> </a:t>
          </a:r>
          <a:r>
            <a:rPr lang="en-US" dirty="0" err="1" smtClean="0"/>
            <a:t>kinerja</a:t>
          </a:r>
          <a:r>
            <a:rPr lang="en-US" dirty="0" smtClean="0"/>
            <a:t> </a:t>
          </a:r>
          <a:r>
            <a:rPr lang="en-US" dirty="0" err="1" smtClean="0"/>
            <a:t>pegawai</a:t>
          </a:r>
          <a:r>
            <a:rPr lang="en-US" dirty="0" smtClean="0"/>
            <a:t>.</a:t>
          </a:r>
          <a:endParaRPr lang="id-ID" dirty="0"/>
        </a:p>
      </dgm:t>
    </dgm:pt>
    <dgm:pt modelId="{477E0539-EC1F-4FE0-91AF-7F9C5A34B224}" type="parTrans" cxnId="{B23E43E2-8A5A-4B46-BAA7-CA2F5AE42764}">
      <dgm:prSet/>
      <dgm:spPr/>
      <dgm:t>
        <a:bodyPr/>
        <a:lstStyle/>
        <a:p>
          <a:endParaRPr lang="id-ID"/>
        </a:p>
      </dgm:t>
    </dgm:pt>
    <dgm:pt modelId="{88B79195-BA60-462C-AC0C-73C89D549313}" type="sibTrans" cxnId="{B23E43E2-8A5A-4B46-BAA7-CA2F5AE42764}">
      <dgm:prSet/>
      <dgm:spPr/>
      <dgm:t>
        <a:bodyPr/>
        <a:lstStyle/>
        <a:p>
          <a:endParaRPr lang="id-ID"/>
        </a:p>
      </dgm:t>
    </dgm:pt>
    <dgm:pt modelId="{11A69BEF-DFE5-40FC-986D-CA3342E72B1A}" type="pres">
      <dgm:prSet presAssocID="{354D4BD0-0AB0-4388-9849-64D94E3F58B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d-ID"/>
        </a:p>
      </dgm:t>
    </dgm:pt>
    <dgm:pt modelId="{1A813540-C036-4DB2-A619-C7814324A9D0}" type="pres">
      <dgm:prSet presAssocID="{354D4BD0-0AB0-4388-9849-64D94E3F58B3}" presName="Name1" presStyleCnt="0"/>
      <dgm:spPr/>
    </dgm:pt>
    <dgm:pt modelId="{DB628C15-948E-45EE-8729-899683C90638}" type="pres">
      <dgm:prSet presAssocID="{354D4BD0-0AB0-4388-9849-64D94E3F58B3}" presName="cycle" presStyleCnt="0"/>
      <dgm:spPr/>
    </dgm:pt>
    <dgm:pt modelId="{39C7E53C-0850-479F-92CE-AE73447BBF5A}" type="pres">
      <dgm:prSet presAssocID="{354D4BD0-0AB0-4388-9849-64D94E3F58B3}" presName="srcNode" presStyleLbl="node1" presStyleIdx="0" presStyleCnt="6"/>
      <dgm:spPr/>
    </dgm:pt>
    <dgm:pt modelId="{30E5C8A4-FEEB-40FB-854E-7ECAE878C05D}" type="pres">
      <dgm:prSet presAssocID="{354D4BD0-0AB0-4388-9849-64D94E3F58B3}" presName="conn" presStyleLbl="parChTrans1D2" presStyleIdx="0" presStyleCnt="1"/>
      <dgm:spPr/>
      <dgm:t>
        <a:bodyPr/>
        <a:lstStyle/>
        <a:p>
          <a:endParaRPr lang="id-ID"/>
        </a:p>
      </dgm:t>
    </dgm:pt>
    <dgm:pt modelId="{A9024F7E-3A17-4DA1-8217-08561C021BC2}" type="pres">
      <dgm:prSet presAssocID="{354D4BD0-0AB0-4388-9849-64D94E3F58B3}" presName="extraNode" presStyleLbl="node1" presStyleIdx="0" presStyleCnt="6"/>
      <dgm:spPr/>
    </dgm:pt>
    <dgm:pt modelId="{6A580B9E-A892-46F7-84D7-D30209818925}" type="pres">
      <dgm:prSet presAssocID="{354D4BD0-0AB0-4388-9849-64D94E3F58B3}" presName="dstNode" presStyleLbl="node1" presStyleIdx="0" presStyleCnt="6"/>
      <dgm:spPr/>
    </dgm:pt>
    <dgm:pt modelId="{CEE35828-C809-4668-B48C-2C71FA7F481F}" type="pres">
      <dgm:prSet presAssocID="{5307DEB9-F1E3-4CC6-8D4C-CD0632FE8AB4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C29B778-90E7-49D4-B7E1-000F98BE4663}" type="pres">
      <dgm:prSet presAssocID="{5307DEB9-F1E3-4CC6-8D4C-CD0632FE8AB4}" presName="accent_1" presStyleCnt="0"/>
      <dgm:spPr/>
    </dgm:pt>
    <dgm:pt modelId="{BA56E2FE-4E47-4232-AA24-0DFE2131F3A9}" type="pres">
      <dgm:prSet presAssocID="{5307DEB9-F1E3-4CC6-8D4C-CD0632FE8AB4}" presName="accentRepeatNode" presStyleLbl="solidFgAcc1" presStyleIdx="0" presStyleCnt="6"/>
      <dgm:spPr/>
    </dgm:pt>
    <dgm:pt modelId="{EEE42C51-97C0-4DCB-AEBC-83FC6D45660A}" type="pres">
      <dgm:prSet presAssocID="{A1445A82-A72B-497B-8C28-893CA58A4888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F751F11-9684-4B32-82EE-51053AD93372}" type="pres">
      <dgm:prSet presAssocID="{A1445A82-A72B-497B-8C28-893CA58A4888}" presName="accent_2" presStyleCnt="0"/>
      <dgm:spPr/>
    </dgm:pt>
    <dgm:pt modelId="{134F2178-B7F3-4CBC-BD66-62624578D153}" type="pres">
      <dgm:prSet presAssocID="{A1445A82-A72B-497B-8C28-893CA58A4888}" presName="accentRepeatNode" presStyleLbl="solidFgAcc1" presStyleIdx="1" presStyleCnt="6"/>
      <dgm:spPr/>
    </dgm:pt>
    <dgm:pt modelId="{2A3CC548-2356-465B-8BE9-5E042D7E032A}" type="pres">
      <dgm:prSet presAssocID="{2D475699-F88E-47CA-B03D-AB37739E14F3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ECF7931-A9E3-415A-ABB5-70BABAE1D939}" type="pres">
      <dgm:prSet presAssocID="{2D475699-F88E-47CA-B03D-AB37739E14F3}" presName="accent_3" presStyleCnt="0"/>
      <dgm:spPr/>
    </dgm:pt>
    <dgm:pt modelId="{E154DF9C-0A47-4F4E-B40A-AF420CA88244}" type="pres">
      <dgm:prSet presAssocID="{2D475699-F88E-47CA-B03D-AB37739E14F3}" presName="accentRepeatNode" presStyleLbl="solidFgAcc1" presStyleIdx="2" presStyleCnt="6"/>
      <dgm:spPr/>
    </dgm:pt>
    <dgm:pt modelId="{56782250-59E8-4A65-BB8E-FA0F6A29DED3}" type="pres">
      <dgm:prSet presAssocID="{D1093544-8A44-4C2D-B6CB-6D052B50DED2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C326A06-5834-4D1F-AF59-3C46599955BF}" type="pres">
      <dgm:prSet presAssocID="{D1093544-8A44-4C2D-B6CB-6D052B50DED2}" presName="accent_4" presStyleCnt="0"/>
      <dgm:spPr/>
    </dgm:pt>
    <dgm:pt modelId="{12BF97EC-5BDD-40C1-8073-7B041906A4DE}" type="pres">
      <dgm:prSet presAssocID="{D1093544-8A44-4C2D-B6CB-6D052B50DED2}" presName="accentRepeatNode" presStyleLbl="solidFgAcc1" presStyleIdx="3" presStyleCnt="6"/>
      <dgm:spPr/>
    </dgm:pt>
    <dgm:pt modelId="{719E7A1A-BB8E-4851-8D7A-5A10A5BDC18D}" type="pres">
      <dgm:prSet presAssocID="{64C592FC-A88A-428C-8742-2EEA14444411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D85F870-2660-4ABA-9067-46ED82412534}" type="pres">
      <dgm:prSet presAssocID="{64C592FC-A88A-428C-8742-2EEA14444411}" presName="accent_5" presStyleCnt="0"/>
      <dgm:spPr/>
    </dgm:pt>
    <dgm:pt modelId="{A3CE7F73-2B3C-4E32-806A-C6172995386A}" type="pres">
      <dgm:prSet presAssocID="{64C592FC-A88A-428C-8742-2EEA14444411}" presName="accentRepeatNode" presStyleLbl="solidFgAcc1" presStyleIdx="4" presStyleCnt="6"/>
      <dgm:spPr/>
    </dgm:pt>
    <dgm:pt modelId="{AB84C3CE-F9B5-494F-853F-AC8826F17671}" type="pres">
      <dgm:prSet presAssocID="{A222E2EF-451C-4B8F-95A6-061A8686ECDA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051A9A2-C7C5-4782-BF54-B8B610EA507F}" type="pres">
      <dgm:prSet presAssocID="{A222E2EF-451C-4B8F-95A6-061A8686ECDA}" presName="accent_6" presStyleCnt="0"/>
      <dgm:spPr/>
    </dgm:pt>
    <dgm:pt modelId="{33F3F1FA-9BA3-42A2-B174-1719662F1FA0}" type="pres">
      <dgm:prSet presAssocID="{A222E2EF-451C-4B8F-95A6-061A8686ECDA}" presName="accentRepeatNode" presStyleLbl="solidFgAcc1" presStyleIdx="5" presStyleCnt="6"/>
      <dgm:spPr/>
    </dgm:pt>
  </dgm:ptLst>
  <dgm:cxnLst>
    <dgm:cxn modelId="{4A18C981-4F9B-4B68-8679-8181DBC1DF5A}" type="presOf" srcId="{5307DEB9-F1E3-4CC6-8D4C-CD0632FE8AB4}" destId="{CEE35828-C809-4668-B48C-2C71FA7F481F}" srcOrd="0" destOrd="0" presId="urn:microsoft.com/office/officeart/2008/layout/VerticalCurvedList"/>
    <dgm:cxn modelId="{F6A042DA-1EA2-43C3-AED0-D94EF5D07571}" type="presOf" srcId="{2D475699-F88E-47CA-B03D-AB37739E14F3}" destId="{2A3CC548-2356-465B-8BE9-5E042D7E032A}" srcOrd="0" destOrd="0" presId="urn:microsoft.com/office/officeart/2008/layout/VerticalCurvedList"/>
    <dgm:cxn modelId="{6C8EC891-15AD-41C3-A959-C34F0EEEBD2A}" type="presOf" srcId="{A222E2EF-451C-4B8F-95A6-061A8686ECDA}" destId="{AB84C3CE-F9B5-494F-853F-AC8826F17671}" srcOrd="0" destOrd="0" presId="urn:microsoft.com/office/officeart/2008/layout/VerticalCurvedList"/>
    <dgm:cxn modelId="{0A23E1E7-F0DE-4569-B7EA-FE77AAE86A6F}" type="presOf" srcId="{64C592FC-A88A-428C-8742-2EEA14444411}" destId="{719E7A1A-BB8E-4851-8D7A-5A10A5BDC18D}" srcOrd="0" destOrd="0" presId="urn:microsoft.com/office/officeart/2008/layout/VerticalCurvedList"/>
    <dgm:cxn modelId="{934399C7-C34A-4BE1-AAB1-D3E62DEBBDEF}" type="presOf" srcId="{A1445A82-A72B-497B-8C28-893CA58A4888}" destId="{EEE42C51-97C0-4DCB-AEBC-83FC6D45660A}" srcOrd="0" destOrd="0" presId="urn:microsoft.com/office/officeart/2008/layout/VerticalCurvedList"/>
    <dgm:cxn modelId="{D9CD5B2E-34FA-472A-93D0-B8CC433A6F3B}" type="presOf" srcId="{1EBFFDC5-2DA2-4ADE-B299-1107CC89BB95}" destId="{30E5C8A4-FEEB-40FB-854E-7ECAE878C05D}" srcOrd="0" destOrd="0" presId="urn:microsoft.com/office/officeart/2008/layout/VerticalCurvedList"/>
    <dgm:cxn modelId="{5D973334-AAA9-4000-8A98-F1AFF2B8FCF9}" type="presOf" srcId="{354D4BD0-0AB0-4388-9849-64D94E3F58B3}" destId="{11A69BEF-DFE5-40FC-986D-CA3342E72B1A}" srcOrd="0" destOrd="0" presId="urn:microsoft.com/office/officeart/2008/layout/VerticalCurvedList"/>
    <dgm:cxn modelId="{DFF8D688-AC18-4139-9B03-EC7F54D28D44}" srcId="{354D4BD0-0AB0-4388-9849-64D94E3F58B3}" destId="{A1445A82-A72B-497B-8C28-893CA58A4888}" srcOrd="1" destOrd="0" parTransId="{111A4E2C-BA9A-46AB-8B5D-3D07DA4C5D22}" sibTransId="{81B0EE8F-E4C7-4959-83B1-BD82032A98DA}"/>
    <dgm:cxn modelId="{B23E43E2-8A5A-4B46-BAA7-CA2F5AE42764}" srcId="{354D4BD0-0AB0-4388-9849-64D94E3F58B3}" destId="{A222E2EF-451C-4B8F-95A6-061A8686ECDA}" srcOrd="5" destOrd="0" parTransId="{477E0539-EC1F-4FE0-91AF-7F9C5A34B224}" sibTransId="{88B79195-BA60-462C-AC0C-73C89D549313}"/>
    <dgm:cxn modelId="{14912DB2-6F18-412C-9517-42B65F1B6019}" type="presOf" srcId="{D1093544-8A44-4C2D-B6CB-6D052B50DED2}" destId="{56782250-59E8-4A65-BB8E-FA0F6A29DED3}" srcOrd="0" destOrd="0" presId="urn:microsoft.com/office/officeart/2008/layout/VerticalCurvedList"/>
    <dgm:cxn modelId="{46C969D8-5D11-41F9-819C-A45D206A9AFF}" srcId="{354D4BD0-0AB0-4388-9849-64D94E3F58B3}" destId="{5307DEB9-F1E3-4CC6-8D4C-CD0632FE8AB4}" srcOrd="0" destOrd="0" parTransId="{F88E73D6-A2CE-4D01-8EC3-4ECBBA7B8D95}" sibTransId="{1EBFFDC5-2DA2-4ADE-B299-1107CC89BB95}"/>
    <dgm:cxn modelId="{E764F1CB-1344-427B-BCB1-48D1B8F7EFC2}" srcId="{354D4BD0-0AB0-4388-9849-64D94E3F58B3}" destId="{64C592FC-A88A-428C-8742-2EEA14444411}" srcOrd="4" destOrd="0" parTransId="{16356FEC-F072-44A1-9339-0540CED0B444}" sibTransId="{F35E93FA-884D-4CF5-8AB3-B9A3D259FBB5}"/>
    <dgm:cxn modelId="{66CFAD1E-91A2-4D40-B5DD-CAB98A866CF6}" srcId="{354D4BD0-0AB0-4388-9849-64D94E3F58B3}" destId="{D1093544-8A44-4C2D-B6CB-6D052B50DED2}" srcOrd="3" destOrd="0" parTransId="{B1168ACB-9841-4781-BCD4-C9A1A9CDAC33}" sibTransId="{BE0BD461-C03D-4F8A-AF7E-DF85085DE960}"/>
    <dgm:cxn modelId="{18FFE28A-D449-418D-8B46-3003E25F1209}" srcId="{354D4BD0-0AB0-4388-9849-64D94E3F58B3}" destId="{2D475699-F88E-47CA-B03D-AB37739E14F3}" srcOrd="2" destOrd="0" parTransId="{549FE0B1-6C67-463E-A01F-750EA3857D48}" sibTransId="{3A1D4EF9-7B47-4142-846D-C0635BF8041F}"/>
    <dgm:cxn modelId="{DC2F03DB-2E16-40ED-84F7-3E38E446FF34}" type="presParOf" srcId="{11A69BEF-DFE5-40FC-986D-CA3342E72B1A}" destId="{1A813540-C036-4DB2-A619-C7814324A9D0}" srcOrd="0" destOrd="0" presId="urn:microsoft.com/office/officeart/2008/layout/VerticalCurvedList"/>
    <dgm:cxn modelId="{0CFF24FB-ACEC-403B-935A-4126179DFB4E}" type="presParOf" srcId="{1A813540-C036-4DB2-A619-C7814324A9D0}" destId="{DB628C15-948E-45EE-8729-899683C90638}" srcOrd="0" destOrd="0" presId="urn:microsoft.com/office/officeart/2008/layout/VerticalCurvedList"/>
    <dgm:cxn modelId="{EC085917-C396-45F0-929C-291E53CFDC78}" type="presParOf" srcId="{DB628C15-948E-45EE-8729-899683C90638}" destId="{39C7E53C-0850-479F-92CE-AE73447BBF5A}" srcOrd="0" destOrd="0" presId="urn:microsoft.com/office/officeart/2008/layout/VerticalCurvedList"/>
    <dgm:cxn modelId="{50D8B221-CF4E-447A-8C90-40CFD691FC4B}" type="presParOf" srcId="{DB628C15-948E-45EE-8729-899683C90638}" destId="{30E5C8A4-FEEB-40FB-854E-7ECAE878C05D}" srcOrd="1" destOrd="0" presId="urn:microsoft.com/office/officeart/2008/layout/VerticalCurvedList"/>
    <dgm:cxn modelId="{5034826B-505C-4AE2-BDB1-09D1D4EA0059}" type="presParOf" srcId="{DB628C15-948E-45EE-8729-899683C90638}" destId="{A9024F7E-3A17-4DA1-8217-08561C021BC2}" srcOrd="2" destOrd="0" presId="urn:microsoft.com/office/officeart/2008/layout/VerticalCurvedList"/>
    <dgm:cxn modelId="{E15EB052-A290-481E-9DF1-C22E86593548}" type="presParOf" srcId="{DB628C15-948E-45EE-8729-899683C90638}" destId="{6A580B9E-A892-46F7-84D7-D30209818925}" srcOrd="3" destOrd="0" presId="urn:microsoft.com/office/officeart/2008/layout/VerticalCurvedList"/>
    <dgm:cxn modelId="{831940F0-AE0A-4808-8734-BD19A3FA8EB0}" type="presParOf" srcId="{1A813540-C036-4DB2-A619-C7814324A9D0}" destId="{CEE35828-C809-4668-B48C-2C71FA7F481F}" srcOrd="1" destOrd="0" presId="urn:microsoft.com/office/officeart/2008/layout/VerticalCurvedList"/>
    <dgm:cxn modelId="{4AB5EA13-A559-46E3-B301-DBDC7524DCF7}" type="presParOf" srcId="{1A813540-C036-4DB2-A619-C7814324A9D0}" destId="{2C29B778-90E7-49D4-B7E1-000F98BE4663}" srcOrd="2" destOrd="0" presId="urn:microsoft.com/office/officeart/2008/layout/VerticalCurvedList"/>
    <dgm:cxn modelId="{5C63FB92-F1ED-4EFC-9EF7-BBB893095A5D}" type="presParOf" srcId="{2C29B778-90E7-49D4-B7E1-000F98BE4663}" destId="{BA56E2FE-4E47-4232-AA24-0DFE2131F3A9}" srcOrd="0" destOrd="0" presId="urn:microsoft.com/office/officeart/2008/layout/VerticalCurvedList"/>
    <dgm:cxn modelId="{2B9EB862-D967-4473-903D-9EA7AF0D1DD3}" type="presParOf" srcId="{1A813540-C036-4DB2-A619-C7814324A9D0}" destId="{EEE42C51-97C0-4DCB-AEBC-83FC6D45660A}" srcOrd="3" destOrd="0" presId="urn:microsoft.com/office/officeart/2008/layout/VerticalCurvedList"/>
    <dgm:cxn modelId="{5AC83731-4DCE-48E7-BE01-A3B5BBFCD9CD}" type="presParOf" srcId="{1A813540-C036-4DB2-A619-C7814324A9D0}" destId="{0F751F11-9684-4B32-82EE-51053AD93372}" srcOrd="4" destOrd="0" presId="urn:microsoft.com/office/officeart/2008/layout/VerticalCurvedList"/>
    <dgm:cxn modelId="{146E7CA9-131F-414E-9800-A7354D6F459D}" type="presParOf" srcId="{0F751F11-9684-4B32-82EE-51053AD93372}" destId="{134F2178-B7F3-4CBC-BD66-62624578D153}" srcOrd="0" destOrd="0" presId="urn:microsoft.com/office/officeart/2008/layout/VerticalCurvedList"/>
    <dgm:cxn modelId="{FE907BB4-31D4-421E-A6FF-7E996005C3D8}" type="presParOf" srcId="{1A813540-C036-4DB2-A619-C7814324A9D0}" destId="{2A3CC548-2356-465B-8BE9-5E042D7E032A}" srcOrd="5" destOrd="0" presId="urn:microsoft.com/office/officeart/2008/layout/VerticalCurvedList"/>
    <dgm:cxn modelId="{370F5E4F-6E41-4D87-A475-A323E704FBC0}" type="presParOf" srcId="{1A813540-C036-4DB2-A619-C7814324A9D0}" destId="{DECF7931-A9E3-415A-ABB5-70BABAE1D939}" srcOrd="6" destOrd="0" presId="urn:microsoft.com/office/officeart/2008/layout/VerticalCurvedList"/>
    <dgm:cxn modelId="{E8EB64B8-78AE-4AAA-AD4E-918D1CE972A2}" type="presParOf" srcId="{DECF7931-A9E3-415A-ABB5-70BABAE1D939}" destId="{E154DF9C-0A47-4F4E-B40A-AF420CA88244}" srcOrd="0" destOrd="0" presId="urn:microsoft.com/office/officeart/2008/layout/VerticalCurvedList"/>
    <dgm:cxn modelId="{B1D263ED-CE01-4640-A10F-CC603277D513}" type="presParOf" srcId="{1A813540-C036-4DB2-A619-C7814324A9D0}" destId="{56782250-59E8-4A65-BB8E-FA0F6A29DED3}" srcOrd="7" destOrd="0" presId="urn:microsoft.com/office/officeart/2008/layout/VerticalCurvedList"/>
    <dgm:cxn modelId="{F012AC28-89EE-49E7-8F74-37A061F183F5}" type="presParOf" srcId="{1A813540-C036-4DB2-A619-C7814324A9D0}" destId="{8C326A06-5834-4D1F-AF59-3C46599955BF}" srcOrd="8" destOrd="0" presId="urn:microsoft.com/office/officeart/2008/layout/VerticalCurvedList"/>
    <dgm:cxn modelId="{C889C1C9-515A-41B4-90A4-1C153D54478D}" type="presParOf" srcId="{8C326A06-5834-4D1F-AF59-3C46599955BF}" destId="{12BF97EC-5BDD-40C1-8073-7B041906A4DE}" srcOrd="0" destOrd="0" presId="urn:microsoft.com/office/officeart/2008/layout/VerticalCurvedList"/>
    <dgm:cxn modelId="{51417533-F760-46A0-8C72-997BC010CE29}" type="presParOf" srcId="{1A813540-C036-4DB2-A619-C7814324A9D0}" destId="{719E7A1A-BB8E-4851-8D7A-5A10A5BDC18D}" srcOrd="9" destOrd="0" presId="urn:microsoft.com/office/officeart/2008/layout/VerticalCurvedList"/>
    <dgm:cxn modelId="{9A453F9E-F097-47EF-8A74-CBFFA5659C99}" type="presParOf" srcId="{1A813540-C036-4DB2-A619-C7814324A9D0}" destId="{9D85F870-2660-4ABA-9067-46ED82412534}" srcOrd="10" destOrd="0" presId="urn:microsoft.com/office/officeart/2008/layout/VerticalCurvedList"/>
    <dgm:cxn modelId="{60458F1B-4A65-4F0C-9F35-22D55101E320}" type="presParOf" srcId="{9D85F870-2660-4ABA-9067-46ED82412534}" destId="{A3CE7F73-2B3C-4E32-806A-C6172995386A}" srcOrd="0" destOrd="0" presId="urn:microsoft.com/office/officeart/2008/layout/VerticalCurvedList"/>
    <dgm:cxn modelId="{A8C1C803-4369-4E68-ABFA-052646521D30}" type="presParOf" srcId="{1A813540-C036-4DB2-A619-C7814324A9D0}" destId="{AB84C3CE-F9B5-494F-853F-AC8826F17671}" srcOrd="11" destOrd="0" presId="urn:microsoft.com/office/officeart/2008/layout/VerticalCurvedList"/>
    <dgm:cxn modelId="{2A586F09-4158-4CB6-A74E-93C59B2407ED}" type="presParOf" srcId="{1A813540-C036-4DB2-A619-C7814324A9D0}" destId="{E051A9A2-C7C5-4782-BF54-B8B610EA507F}" srcOrd="12" destOrd="0" presId="urn:microsoft.com/office/officeart/2008/layout/VerticalCurvedList"/>
    <dgm:cxn modelId="{EB41E937-C011-4540-A568-E83F72E531D0}" type="presParOf" srcId="{E051A9A2-C7C5-4782-BF54-B8B610EA507F}" destId="{33F3F1FA-9BA3-42A2-B174-1719662F1FA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E5C8A4-FEEB-40FB-854E-7ECAE878C05D}">
      <dsp:nvSpPr>
        <dsp:cNvPr id="0" name=""/>
        <dsp:cNvSpPr/>
      </dsp:nvSpPr>
      <dsp:spPr>
        <a:xfrm>
          <a:off x="-5643239" y="-863869"/>
          <a:ext cx="6718838" cy="6718838"/>
        </a:xfrm>
        <a:prstGeom prst="blockArc">
          <a:avLst>
            <a:gd name="adj1" fmla="val 18900000"/>
            <a:gd name="adj2" fmla="val 2700000"/>
            <a:gd name="adj3" fmla="val 321"/>
          </a:avLst>
        </a:pr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E35828-C809-4668-B48C-2C71FA7F481F}">
      <dsp:nvSpPr>
        <dsp:cNvPr id="0" name=""/>
        <dsp:cNvSpPr/>
      </dsp:nvSpPr>
      <dsp:spPr>
        <a:xfrm>
          <a:off x="400831" y="262831"/>
          <a:ext cx="7758939" cy="52546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7086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Akuntabilitas, Transparansi, dan Kinerja Aparatur;</a:t>
          </a:r>
          <a:endParaRPr lang="id-ID" sz="2200" kern="1200" dirty="0"/>
        </a:p>
      </dsp:txBody>
      <dsp:txXfrm>
        <a:off x="400831" y="262831"/>
        <a:ext cx="7758939" cy="525463"/>
      </dsp:txXfrm>
    </dsp:sp>
    <dsp:sp modelId="{BA56E2FE-4E47-4232-AA24-0DFE2131F3A9}">
      <dsp:nvSpPr>
        <dsp:cNvPr id="0" name=""/>
        <dsp:cNvSpPr/>
      </dsp:nvSpPr>
      <dsp:spPr>
        <a:xfrm>
          <a:off x="72417" y="197148"/>
          <a:ext cx="656828" cy="6568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E42C51-97C0-4DCB-AEBC-83FC6D45660A}">
      <dsp:nvSpPr>
        <dsp:cNvPr id="0" name=""/>
        <dsp:cNvSpPr/>
      </dsp:nvSpPr>
      <dsp:spPr>
        <a:xfrm>
          <a:off x="833060" y="1050926"/>
          <a:ext cx="7326710" cy="52546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7086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Wujud nyata komitmen;</a:t>
          </a:r>
        </a:p>
      </dsp:txBody>
      <dsp:txXfrm>
        <a:off x="833060" y="1050926"/>
        <a:ext cx="7326710" cy="525463"/>
      </dsp:txXfrm>
    </dsp:sp>
    <dsp:sp modelId="{134F2178-B7F3-4CBC-BD66-62624578D153}">
      <dsp:nvSpPr>
        <dsp:cNvPr id="0" name=""/>
        <dsp:cNvSpPr/>
      </dsp:nvSpPr>
      <dsp:spPr>
        <a:xfrm>
          <a:off x="504646" y="985243"/>
          <a:ext cx="656828" cy="6568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3CC548-2356-465B-8BE9-5E042D7E032A}">
      <dsp:nvSpPr>
        <dsp:cNvPr id="0" name=""/>
        <dsp:cNvSpPr/>
      </dsp:nvSpPr>
      <dsp:spPr>
        <a:xfrm>
          <a:off x="1030708" y="1839020"/>
          <a:ext cx="7129062" cy="52546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7086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Dasar penilaian, penghargaan dan sanksi;</a:t>
          </a:r>
        </a:p>
      </dsp:txBody>
      <dsp:txXfrm>
        <a:off x="1030708" y="1839020"/>
        <a:ext cx="7129062" cy="525463"/>
      </dsp:txXfrm>
    </dsp:sp>
    <dsp:sp modelId="{E154DF9C-0A47-4F4E-B40A-AF420CA88244}">
      <dsp:nvSpPr>
        <dsp:cNvPr id="0" name=""/>
        <dsp:cNvSpPr/>
      </dsp:nvSpPr>
      <dsp:spPr>
        <a:xfrm>
          <a:off x="702294" y="1773337"/>
          <a:ext cx="656828" cy="6568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782250-59E8-4A65-BB8E-FA0F6A29DED3}">
      <dsp:nvSpPr>
        <dsp:cNvPr id="0" name=""/>
        <dsp:cNvSpPr/>
      </dsp:nvSpPr>
      <dsp:spPr>
        <a:xfrm>
          <a:off x="1030708" y="2626616"/>
          <a:ext cx="7129062" cy="52546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7086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Dasar evaluasi kinerja aparatur.</a:t>
          </a:r>
        </a:p>
      </dsp:txBody>
      <dsp:txXfrm>
        <a:off x="1030708" y="2626616"/>
        <a:ext cx="7129062" cy="525463"/>
      </dsp:txXfrm>
    </dsp:sp>
    <dsp:sp modelId="{12BF97EC-5BDD-40C1-8073-7B041906A4DE}">
      <dsp:nvSpPr>
        <dsp:cNvPr id="0" name=""/>
        <dsp:cNvSpPr/>
      </dsp:nvSpPr>
      <dsp:spPr>
        <a:xfrm>
          <a:off x="702294" y="2560933"/>
          <a:ext cx="656828" cy="6568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9E7A1A-BB8E-4851-8D7A-5A10A5BDC18D}">
      <dsp:nvSpPr>
        <dsp:cNvPr id="0" name=""/>
        <dsp:cNvSpPr/>
      </dsp:nvSpPr>
      <dsp:spPr>
        <a:xfrm>
          <a:off x="833060" y="3414710"/>
          <a:ext cx="7326710" cy="52546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7086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Dasar untuk melakukan monitoring, evaluasi dan supervisi.</a:t>
          </a:r>
        </a:p>
      </dsp:txBody>
      <dsp:txXfrm>
        <a:off x="833060" y="3414710"/>
        <a:ext cx="7326710" cy="525463"/>
      </dsp:txXfrm>
    </dsp:sp>
    <dsp:sp modelId="{A3CE7F73-2B3C-4E32-806A-C6172995386A}">
      <dsp:nvSpPr>
        <dsp:cNvPr id="0" name=""/>
        <dsp:cNvSpPr/>
      </dsp:nvSpPr>
      <dsp:spPr>
        <a:xfrm>
          <a:off x="504646" y="3349028"/>
          <a:ext cx="656828" cy="6568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84C3CE-F9B5-494F-853F-AC8826F17671}">
      <dsp:nvSpPr>
        <dsp:cNvPr id="0" name=""/>
        <dsp:cNvSpPr/>
      </dsp:nvSpPr>
      <dsp:spPr>
        <a:xfrm>
          <a:off x="400831" y="4202805"/>
          <a:ext cx="7758939" cy="52546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7086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D</a:t>
          </a:r>
          <a:r>
            <a:rPr lang="en-US" sz="2200" kern="1200" dirty="0" err="1" smtClean="0"/>
            <a:t>asar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penetapan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sasaran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kinerja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pegawai</a:t>
          </a:r>
          <a:r>
            <a:rPr lang="en-US" sz="2200" kern="1200" dirty="0" smtClean="0"/>
            <a:t>.</a:t>
          </a:r>
          <a:endParaRPr lang="id-ID" sz="2200" kern="1200" dirty="0"/>
        </a:p>
      </dsp:txBody>
      <dsp:txXfrm>
        <a:off x="400831" y="4202805"/>
        <a:ext cx="7758939" cy="525463"/>
      </dsp:txXfrm>
    </dsp:sp>
    <dsp:sp modelId="{33F3F1FA-9BA3-42A2-B174-1719662F1FA0}">
      <dsp:nvSpPr>
        <dsp:cNvPr id="0" name=""/>
        <dsp:cNvSpPr/>
      </dsp:nvSpPr>
      <dsp:spPr>
        <a:xfrm>
          <a:off x="72417" y="4137122"/>
          <a:ext cx="656828" cy="6568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01976-1E32-4319-8385-0CAE1565F075}" type="datetimeFigureOut">
              <a:rPr lang="id-ID" smtClean="0"/>
              <a:t>29/01/2021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290A9-96F1-40E7-BF6C-D8ADDAFAF2B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6067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28F40-1CA3-4DAC-8BD3-4FF260E90EE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43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290A9-96F1-40E7-BF6C-D8ADDAFAF2BC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20927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290A9-96F1-40E7-BF6C-D8ADDAFAF2BC}" type="slidenum">
              <a:rPr lang="id-ID" smtClean="0">
                <a:solidFill>
                  <a:prstClr val="black"/>
                </a:solidFill>
              </a:rPr>
              <a:pPr/>
              <a:t>11</a:t>
            </a:fld>
            <a:endParaRPr lang="id-ID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827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290A9-96F1-40E7-BF6C-D8ADDAFAF2BC}" type="slidenum">
              <a:rPr lang="id-ID" smtClean="0">
                <a:solidFill>
                  <a:prstClr val="black"/>
                </a:solidFill>
              </a:rPr>
              <a:pPr/>
              <a:t>12</a:t>
            </a:fld>
            <a:endParaRPr lang="id-ID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8661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290A9-96F1-40E7-BF6C-D8ADDAFAF2BC}" type="slidenum">
              <a:rPr lang="id-ID" smtClean="0"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14720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290A9-96F1-40E7-BF6C-D8ADDAFAF2BC}" type="slidenum">
              <a:rPr lang="id-ID" smtClean="0"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18661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290A9-96F1-40E7-BF6C-D8ADDAFAF2BC}" type="slidenum">
              <a:rPr lang="id-ID" smtClean="0"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6066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8530" indent="-21481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9277" indent="-17185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2988" indent="-17185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6699" indent="-17185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90409" indent="-1718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34120" indent="-1718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7831" indent="-1718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21542" indent="-1718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E82701-F1AE-4CAC-A93F-4D3D4BB14D9B}" type="slidenum">
              <a:rPr lang="en-GB">
                <a:solidFill>
                  <a:prstClr val="black"/>
                </a:solidFill>
              </a:rPr>
              <a:pPr eaLnBrk="1" hangingPunct="1"/>
              <a:t>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6266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 smtClean="0"/>
              <a:t>Pengukuran Kinerja 20,56 menjadi 20,33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290A9-96F1-40E7-BF6C-D8ADDAFAF2BC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77704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sz="1200" dirty="0" smtClean="0"/>
              <a:t>Merupakan </a:t>
            </a:r>
            <a:r>
              <a:rPr lang="en-US" sz="1200" dirty="0" err="1" smtClean="0"/>
              <a:t>kesepakatan</a:t>
            </a:r>
            <a:r>
              <a:rPr lang="en-US" sz="1200" dirty="0" smtClean="0"/>
              <a:t> </a:t>
            </a:r>
            <a:r>
              <a:rPr lang="en-US" sz="1200" dirty="0" err="1" smtClean="0"/>
              <a:t>antara</a:t>
            </a:r>
            <a:r>
              <a:rPr lang="en-US" sz="1200" dirty="0" smtClean="0"/>
              <a:t> </a:t>
            </a:r>
            <a:r>
              <a:rPr lang="id-ID" sz="1200" dirty="0" smtClean="0"/>
              <a:t>penerima dan pemberi amanah atas kinerja terukur berdasarkan sumber daya yang tersedia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290A9-96F1-40E7-BF6C-D8ADDAFAF2BC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78457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sz="1200" dirty="0" smtClean="0"/>
              <a:t>Merupakan </a:t>
            </a:r>
            <a:r>
              <a:rPr lang="en-US" sz="1200" dirty="0" err="1" smtClean="0"/>
              <a:t>kesepakatan</a:t>
            </a:r>
            <a:r>
              <a:rPr lang="en-US" sz="1200" dirty="0" smtClean="0"/>
              <a:t> </a:t>
            </a:r>
            <a:r>
              <a:rPr lang="en-US" sz="1200" dirty="0" err="1" smtClean="0"/>
              <a:t>antara</a:t>
            </a:r>
            <a:r>
              <a:rPr lang="en-US" sz="1200" dirty="0" smtClean="0"/>
              <a:t> </a:t>
            </a:r>
            <a:r>
              <a:rPr lang="id-ID" sz="1200" dirty="0" smtClean="0"/>
              <a:t>penerima dan pemberi amanah atas kinerja terukur berdasarkan sumber daya yang tersedia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290A9-96F1-40E7-BF6C-D8ADDAFAF2BC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77704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sz="1200" dirty="0" smtClean="0"/>
              <a:t>Kinerja yang disepakati tidak dibatasi pada kinerja yang dihasilkan atas kegiatan tahun bersangkutan, tetapi termasuk kinerja (</a:t>
            </a:r>
            <a:r>
              <a:rPr lang="id-ID" sz="1200" i="1" dirty="0" smtClean="0"/>
              <a:t>outcome</a:t>
            </a:r>
            <a:r>
              <a:rPr lang="id-ID" sz="1200" dirty="0" smtClean="0"/>
              <a:t>) yang seharusnya terwujud akibat kegiatan tahun-tahun sebelumnya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290A9-96F1-40E7-BF6C-D8ADDAFAF2BC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43954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dirty="0" smtClean="0"/>
              <a:t>Menyajikan indikator kinerja utama organisasi pada berbagai tingkatan.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dirty="0" smtClean="0"/>
              <a:t>Perjanjian Kinerja disampaikan segera setelah dokumen anggaran diterima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d-ID" sz="1200" dirty="0" smtClean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290A9-96F1-40E7-BF6C-D8ADDAFAF2BC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06326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id-ID" sz="1200" dirty="0" smtClean="0"/>
              <a:t>Meningkatkan Akuntabilitas, Transparansi, dan Kinerja Aparatur;</a:t>
            </a:r>
          </a:p>
          <a:p>
            <a:pPr marL="228600" lvl="0" indent="-2286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id-ID" sz="1200" dirty="0" smtClean="0"/>
              <a:t>Sebagai wujud nyata komitmen;</a:t>
            </a:r>
          </a:p>
          <a:p>
            <a:pPr marL="228600" lvl="0" indent="-2286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id-ID" sz="1200" dirty="0" smtClean="0"/>
              <a:t>Sebagai dasar penilaian dan pemberian  penghargaan dan sanksi;</a:t>
            </a:r>
          </a:p>
          <a:p>
            <a:pPr marL="228600" lvl="0" indent="-2286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id-ID" sz="1200" dirty="0" smtClean="0"/>
              <a:t>Dasar evaluasi kinerja aparatur.</a:t>
            </a:r>
          </a:p>
          <a:p>
            <a:pPr marL="228600" lvl="0" indent="-2286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id-ID" sz="1200" dirty="0" smtClean="0"/>
              <a:t>Sebagai dasar untuk melakukan monitoring, evaluasi dan supervisi.</a:t>
            </a:r>
          </a:p>
          <a:p>
            <a:pPr marL="228600" indent="-2286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200" dirty="0" err="1" smtClean="0"/>
              <a:t>Sebagai</a:t>
            </a:r>
            <a:r>
              <a:rPr lang="en-US" sz="1200" dirty="0" smtClean="0"/>
              <a:t> </a:t>
            </a:r>
            <a:r>
              <a:rPr lang="en-US" sz="1200" dirty="0" err="1" smtClean="0"/>
              <a:t>dasar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penetapan</a:t>
            </a:r>
            <a:r>
              <a:rPr lang="en-US" sz="1200" dirty="0" smtClean="0"/>
              <a:t> </a:t>
            </a:r>
            <a:r>
              <a:rPr lang="en-US" sz="1200" dirty="0" err="1" smtClean="0"/>
              <a:t>sasaran</a:t>
            </a:r>
            <a:r>
              <a:rPr lang="en-US" sz="1200" dirty="0" smtClean="0"/>
              <a:t> </a:t>
            </a:r>
            <a:r>
              <a:rPr lang="en-US" sz="1200" dirty="0" err="1" smtClean="0"/>
              <a:t>kinerja</a:t>
            </a:r>
            <a:r>
              <a:rPr lang="en-US" sz="1200" dirty="0" smtClean="0"/>
              <a:t> </a:t>
            </a:r>
            <a:r>
              <a:rPr lang="en-US" sz="1200" dirty="0" err="1" smtClean="0"/>
              <a:t>pegawai</a:t>
            </a:r>
            <a:r>
              <a:rPr lang="en-US" sz="1200" dirty="0" smtClean="0"/>
              <a:t>.</a:t>
            </a:r>
            <a:endParaRPr lang="id-ID" sz="1200" dirty="0" smtClean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290A9-96F1-40E7-BF6C-D8ADDAFAF2BC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4792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 tingkat K/L/P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sasaran yang digunakan menggambarkan dampak dan </a:t>
            </a:r>
            <a:r>
              <a:rPr lang="id-ID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outcome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dihasilkan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menggunakan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Indikator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Kinerja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Utama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K/L/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indikator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kinerja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lain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relevan</a:t>
            </a:r>
            <a:endParaRPr lang="id-ID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 tingkat Eselon II sasaran yang digunakan menggambarkan </a:t>
            </a:r>
            <a:r>
              <a:rPr lang="id-ID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outcome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id-ID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output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 bidangnya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menggunakan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Indikator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Kinerja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Utama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Eselon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indikator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kinerja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lain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relevan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290A9-96F1-40E7-BF6C-D8ADDAFAF2BC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2320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290A9-96F1-40E7-BF6C-D8ADDAFAF2BC}" type="slidenum">
              <a:rPr lang="id-ID" smtClean="0">
                <a:solidFill>
                  <a:prstClr val="black"/>
                </a:solidFill>
              </a:rPr>
              <a:pPr/>
              <a:t>9</a:t>
            </a:fld>
            <a:endParaRPr lang="id-ID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82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3CA8-FE11-44D7-A642-D047841D5AEA}" type="datetimeFigureOut">
              <a:rPr lang="id-ID" smtClean="0"/>
              <a:t>29/01/2021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7C13-EDD9-48BB-A8F0-997FBCBC59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0509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3CA8-FE11-44D7-A642-D047841D5AEA}" type="datetimeFigureOut">
              <a:rPr lang="id-ID" smtClean="0"/>
              <a:t>29/01/2021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7C13-EDD9-48BB-A8F0-997FBCBC59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633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3CA8-FE11-44D7-A642-D047841D5AEA}" type="datetimeFigureOut">
              <a:rPr lang="id-ID" smtClean="0"/>
              <a:t>29/01/2021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7C13-EDD9-48BB-A8F0-997FBCBC59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5186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05200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29200"/>
            <a:ext cx="6400800" cy="609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AE00A-A886-47F5-808A-106A902AC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97424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lded Corner 4"/>
          <p:cNvSpPr>
            <a:spLocks noChangeArrowheads="1"/>
          </p:cNvSpPr>
          <p:nvPr userDrawn="1"/>
        </p:nvSpPr>
        <p:spPr bwMode="auto">
          <a:xfrm>
            <a:off x="8077200" y="0"/>
            <a:ext cx="609600" cy="890588"/>
          </a:xfrm>
          <a:prstGeom prst="foldedCorner">
            <a:avLst>
              <a:gd name="adj" fmla="val 16667"/>
            </a:avLst>
          </a:prstGeom>
          <a:solidFill>
            <a:srgbClr val="BF4D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FFFFFF"/>
              </a:solidFill>
              <a:ea typeface="MS PGothic" charset="0"/>
              <a:cs typeface="Arial" charset="0"/>
            </a:endParaRPr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457200" y="990600"/>
            <a:ext cx="8229600" cy="0"/>
          </a:xfrm>
          <a:prstGeom prst="line">
            <a:avLst/>
          </a:prstGeom>
          <a:noFill/>
          <a:ln w="25400">
            <a:solidFill>
              <a:srgbClr val="BF4D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399"/>
            <a:ext cx="7696200" cy="762001"/>
          </a:xfrm>
          <a:noFill/>
        </p:spPr>
        <p:txBody>
          <a:bodyPr>
            <a:normAutofit/>
          </a:bodyPr>
          <a:lstStyle>
            <a:lvl1pPr algn="l">
              <a:defRPr sz="3200" b="1"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77200" y="304800"/>
            <a:ext cx="609600" cy="381000"/>
          </a:xfr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4A1455A-1174-4134-A4F9-D4D5CAFC45C0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502630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ogo Kemenpan-Rb (update 2012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7620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2286000" y="2828925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d-ID" smtClean="0">
                <a:solidFill>
                  <a:prstClr val="black"/>
                </a:solidFill>
              </a:rPr>
              <a:t>UNDANG-UNDANG FONDASI UNTUK </a:t>
            </a:r>
            <a:r>
              <a:rPr lang="en-US" smtClean="0">
                <a:solidFill>
                  <a:prstClr val="black"/>
                </a:solidFill>
              </a:rPr>
              <a:t/>
            </a:r>
            <a:br>
              <a:rPr lang="en-US" smtClean="0">
                <a:solidFill>
                  <a:prstClr val="black"/>
                </a:solidFill>
              </a:rPr>
            </a:br>
            <a:r>
              <a:rPr lang="en-US" smtClean="0">
                <a:solidFill>
                  <a:prstClr val="black"/>
                </a:solidFill>
              </a:rPr>
              <a:t> REFORMASI BIROKRASI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idx="4294967295"/>
          </p:nvPr>
        </p:nvSpPr>
        <p:spPr>
          <a:xfrm>
            <a:off x="1143000" y="152399"/>
            <a:ext cx="8001000" cy="1062251"/>
          </a:xfrm>
          <a:noFill/>
        </p:spPr>
        <p:txBody>
          <a:bodyPr>
            <a:normAutofit/>
          </a:bodyPr>
          <a:lstStyle>
            <a:lvl1pPr algn="ctr">
              <a:defRPr sz="3200">
                <a:latin typeface="Century Gothic"/>
                <a:cs typeface="Century Gothic"/>
              </a:defRPr>
            </a:lvl1pPr>
          </a:lstStyle>
          <a:p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DBED4-DC88-4E75-A207-E9FAE499F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94900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432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FFAC-4D92-43C6-B29D-0F509E7D0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12324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Logo Kemenpan-Rb (update 2012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7620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3E352-4DB9-4A06-BE53-74A5D8E79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43449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lded Corner 7"/>
          <p:cNvSpPr>
            <a:spLocks noChangeArrowheads="1"/>
          </p:cNvSpPr>
          <p:nvPr userDrawn="1"/>
        </p:nvSpPr>
        <p:spPr bwMode="auto">
          <a:xfrm>
            <a:off x="8229600" y="0"/>
            <a:ext cx="457200" cy="890588"/>
          </a:xfrm>
          <a:prstGeom prst="foldedCorner">
            <a:avLst>
              <a:gd name="adj" fmla="val 16667"/>
            </a:avLst>
          </a:prstGeom>
          <a:solidFill>
            <a:srgbClr val="BF4D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FFFFFF"/>
              </a:solidFill>
              <a:ea typeface="MS PGothic" charset="0"/>
              <a:cs typeface="Arial" charset="0"/>
            </a:endParaRPr>
          </a:p>
        </p:txBody>
      </p:sp>
      <p:cxnSp>
        <p:nvCxnSpPr>
          <p:cNvPr id="9" name="Straight Connector 8"/>
          <p:cNvCxnSpPr>
            <a:cxnSpLocks noChangeShapeType="1"/>
          </p:cNvCxnSpPr>
          <p:nvPr userDrawn="1"/>
        </p:nvCxnSpPr>
        <p:spPr bwMode="auto">
          <a:xfrm>
            <a:off x="457200" y="1295400"/>
            <a:ext cx="8229600" cy="0"/>
          </a:xfrm>
          <a:prstGeom prst="line">
            <a:avLst/>
          </a:prstGeom>
          <a:noFill/>
          <a:ln w="25400">
            <a:solidFill>
              <a:srgbClr val="BF4D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</p:cxn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229600" y="304800"/>
            <a:ext cx="457200" cy="381000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3DEA2D87-8F00-4347-8994-DBFAF5ECA4DA}" type="slidenum">
              <a:rPr lang="en-US" sz="1800" smtClean="0">
                <a:solidFill>
                  <a:prstClr val="white"/>
                </a:solidFill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800" smtClean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rgbClr val="256B94"/>
          </a:solidFill>
        </p:spPr>
        <p:txBody>
          <a:bodyPr anchor="ctr">
            <a:norm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rgbClr val="256B94"/>
          </a:solidFill>
        </p:spPr>
        <p:txBody>
          <a:bodyPr anchor="ctr"/>
          <a:lstStyle>
            <a:lvl1pPr marL="0" indent="0">
              <a:buNone/>
              <a:defRPr sz="24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399"/>
            <a:ext cx="7620000" cy="1062251"/>
          </a:xfrm>
          <a:noFill/>
        </p:spPr>
        <p:txBody>
          <a:bodyPr>
            <a:normAutofit/>
          </a:bodyPr>
          <a:lstStyle>
            <a:lvl1pPr>
              <a:defRPr b="1"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CB995-2B7C-42BE-B979-DCBFC1880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80624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36A6A-A985-4DBB-A7ED-35B62BC8E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31409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CC35E-04A0-45A9-A58F-9D2280717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90445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3CA8-FE11-44D7-A642-D047841D5AEA}" type="datetimeFigureOut">
              <a:rPr lang="id-ID" smtClean="0"/>
              <a:t>29/01/2021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7C13-EDD9-48BB-A8F0-997FBCBC59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18011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6A21F-7BB7-41D5-BA73-DD9CBB2D3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24886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05FCE-0538-492C-82DF-EC73E1A67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77143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ogo Kemenpan-Rb (update 2012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7620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idx="4294967295"/>
          </p:nvPr>
        </p:nvSpPr>
        <p:spPr>
          <a:xfrm>
            <a:off x="1143000" y="152399"/>
            <a:ext cx="8001000" cy="1062251"/>
          </a:xfrm>
          <a:noFill/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66458-E071-4C99-9520-BE63C9CC6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66474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7CB57-8134-44ED-95DD-91B72D5D4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26602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169A4-EFE8-4934-B493-0026902DF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26257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mething 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533400" y="1320800"/>
            <a:ext cx="8001000" cy="3327400"/>
          </a:xfrm>
          <a:ln w="38100">
            <a:solidFill>
              <a:schemeClr val="bg1">
                <a:lumMod val="95000"/>
              </a:schemeClr>
            </a:solidFill>
            <a:miter lim="800000"/>
          </a:ln>
          <a:effectLst/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endParaRPr lang="en-JM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JM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800600" y="4953000"/>
            <a:ext cx="3810000" cy="914400"/>
          </a:xfrm>
        </p:spPr>
        <p:txBody>
          <a:bodyPr>
            <a:noAutofit/>
          </a:bodyPr>
          <a:lstStyle>
            <a:lvl1pPr algn="r">
              <a:lnSpc>
                <a:spcPct val="110000"/>
              </a:lnSpc>
              <a:spcBef>
                <a:spcPts val="0"/>
              </a:spcBef>
              <a:buNone/>
              <a:defRPr sz="13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buNone/>
              <a:defRPr sz="1600"/>
            </a:lvl5pPr>
          </a:lstStyle>
          <a:p>
            <a:pPr lvl="0"/>
            <a:endParaRPr lang="en-JM" dirty="0"/>
          </a:p>
        </p:txBody>
      </p:sp>
      <p:sp>
        <p:nvSpPr>
          <p:cNvPr id="14" name="Content Placeholder 38"/>
          <p:cNvSpPr>
            <a:spLocks noGrp="1"/>
          </p:cNvSpPr>
          <p:nvPr>
            <p:ph sz="quarter" idx="36"/>
          </p:nvPr>
        </p:nvSpPr>
        <p:spPr>
          <a:xfrm>
            <a:off x="533400" y="4978400"/>
            <a:ext cx="2438400" cy="381000"/>
          </a:xfr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algn="l">
              <a:buNone/>
              <a:defRPr sz="1800" b="0">
                <a:solidFill>
                  <a:schemeClr val="bg1"/>
                </a:solidFill>
                <a:latin typeface="Bebas Neue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5" name="Content Placeholder 38"/>
          <p:cNvSpPr>
            <a:spLocks noGrp="1"/>
          </p:cNvSpPr>
          <p:nvPr>
            <p:ph sz="quarter" idx="37"/>
          </p:nvPr>
        </p:nvSpPr>
        <p:spPr>
          <a:xfrm>
            <a:off x="533400" y="5359400"/>
            <a:ext cx="2971800" cy="381000"/>
          </a:xfrm>
          <a:solidFill>
            <a:srgbClr val="FFC000"/>
          </a:solidFill>
          <a:ln>
            <a:noFill/>
          </a:ln>
        </p:spPr>
        <p:txBody>
          <a:bodyPr anchor="ctr">
            <a:noAutofit/>
          </a:bodyPr>
          <a:lstStyle>
            <a:lvl1pPr algn="l">
              <a:buNone/>
              <a:defRPr sz="1800" b="0">
                <a:solidFill>
                  <a:schemeClr val="bg1"/>
                </a:solidFill>
                <a:latin typeface="Bebas Neue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8"/>
          </p:nvPr>
        </p:nvSpPr>
        <p:spPr>
          <a:xfrm>
            <a:off x="457200" y="6375400"/>
            <a:ext cx="6019800" cy="390525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JM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3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9450D-AA86-4A00-9715-C7729EBF776F}" type="slidenum">
              <a:rPr lang="en-JM"/>
              <a:pPr>
                <a:defRPr/>
              </a:pPr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169142690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3CA8-FE11-44D7-A642-D047841D5AEA}" type="datetimeFigureOut">
              <a:rPr lang="id-ID" smtClean="0"/>
              <a:t>29/01/2021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7C13-EDD9-48BB-A8F0-997FBCBC59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4109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3CA8-FE11-44D7-A642-D047841D5AEA}" type="datetimeFigureOut">
              <a:rPr lang="id-ID" smtClean="0"/>
              <a:t>29/01/2021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7C13-EDD9-48BB-A8F0-997FBCBC59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704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3CA8-FE11-44D7-A642-D047841D5AEA}" type="datetimeFigureOut">
              <a:rPr lang="id-ID" smtClean="0"/>
              <a:t>29/01/2021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7C13-EDD9-48BB-A8F0-997FBCBC59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253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3CA8-FE11-44D7-A642-D047841D5AEA}" type="datetimeFigureOut">
              <a:rPr lang="id-ID" smtClean="0"/>
              <a:t>29/01/2021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7C13-EDD9-48BB-A8F0-997FBCBC59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088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3CA8-FE11-44D7-A642-D047841D5AEA}" type="datetimeFigureOut">
              <a:rPr lang="id-ID" smtClean="0"/>
              <a:t>29/01/2021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7C13-EDD9-48BB-A8F0-997FBCBC59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3940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3CA8-FE11-44D7-A642-D047841D5AEA}" type="datetimeFigureOut">
              <a:rPr lang="id-ID" smtClean="0"/>
              <a:t>29/01/2021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7C13-EDD9-48BB-A8F0-997FBCBC59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838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3CA8-FE11-44D7-A642-D047841D5AEA}" type="datetimeFigureOut">
              <a:rPr lang="id-ID" smtClean="0"/>
              <a:t>29/01/2021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7C13-EDD9-48BB-A8F0-997FBCBC59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37622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83CA8-FE11-44D7-A642-D047841D5AEA}" type="datetimeFigureOut">
              <a:rPr lang="id-ID" smtClean="0"/>
              <a:t>29/01/2021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07C13-EDD9-48BB-A8F0-997FBCBC59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0969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icture 6" descr="City.png"/>
          <p:cNvSpPr>
            <a:spLocks noChangeAspect="1"/>
          </p:cNvSpPr>
          <p:nvPr userDrawn="1"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id-ID" sz="1800" smtClean="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8854E1-BB04-4DC2-89C2-0A27F4CDA8A4}" type="slidenum">
              <a:rPr lang="en-US"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89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MS PGothic" pitchFamily="34" charset="-128"/>
          <a:cs typeface="Century Gothic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MS PGothic" pitchFamily="34" charset="-128"/>
          <a:cs typeface="Century 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MS PGothic" pitchFamily="34" charset="-128"/>
          <a:cs typeface="Century 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MS PGothic" pitchFamily="34" charset="-128"/>
          <a:cs typeface="Century 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MS PGothic" pitchFamily="34" charset="-128"/>
          <a:cs typeface="Century 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7" descr="City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65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ject 3"/>
          <p:cNvSpPr/>
          <p:nvPr/>
        </p:nvSpPr>
        <p:spPr>
          <a:xfrm>
            <a:off x="5464047" y="3416342"/>
            <a:ext cx="113792" cy="2557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662" dirty="0"/>
          </a:p>
        </p:txBody>
      </p:sp>
      <p:sp>
        <p:nvSpPr>
          <p:cNvPr id="14" name="object 14"/>
          <p:cNvSpPr/>
          <p:nvPr/>
        </p:nvSpPr>
        <p:spPr>
          <a:xfrm>
            <a:off x="6608075" y="1693499"/>
            <a:ext cx="524255" cy="2557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662" dirty="0"/>
          </a:p>
        </p:txBody>
      </p:sp>
      <p:sp>
        <p:nvSpPr>
          <p:cNvPr id="18" name="object 18"/>
          <p:cNvSpPr/>
          <p:nvPr/>
        </p:nvSpPr>
        <p:spPr>
          <a:xfrm>
            <a:off x="8310881" y="2228180"/>
            <a:ext cx="727455" cy="2557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662" dirty="0"/>
          </a:p>
        </p:txBody>
      </p:sp>
      <p:sp>
        <p:nvSpPr>
          <p:cNvPr id="22" name="object 22"/>
          <p:cNvSpPr/>
          <p:nvPr/>
        </p:nvSpPr>
        <p:spPr>
          <a:xfrm>
            <a:off x="5140960" y="2855383"/>
            <a:ext cx="723392" cy="2557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662" dirty="0"/>
          </a:p>
        </p:txBody>
      </p:sp>
      <p:sp>
        <p:nvSpPr>
          <p:cNvPr id="25" name="object 25"/>
          <p:cNvSpPr/>
          <p:nvPr/>
        </p:nvSpPr>
        <p:spPr>
          <a:xfrm>
            <a:off x="8310879" y="2855383"/>
            <a:ext cx="723392" cy="2557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662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1906860"/>
            <a:ext cx="9144000" cy="2974440"/>
          </a:xfrm>
          <a:prstGeom prst="rect">
            <a:avLst/>
          </a:prstGeom>
          <a:solidFill>
            <a:srgbClr val="BF4D00"/>
          </a:solidFill>
          <a:ln w="9525">
            <a:solidFill>
              <a:srgbClr val="D77C0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15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1" name="TextBox 10"/>
          <p:cNvSpPr txBox="1">
            <a:spLocks noChangeArrowheads="1"/>
          </p:cNvSpPr>
          <p:nvPr/>
        </p:nvSpPr>
        <p:spPr bwMode="auto">
          <a:xfrm>
            <a:off x="0" y="2820266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id-ID" sz="3600" b="1" dirty="0" smtClean="0">
                <a:solidFill>
                  <a:schemeClr val="bg1"/>
                </a:solidFill>
              </a:rPr>
              <a:t>PETUNJUK TEKNIS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id-ID" sz="3600" b="1" dirty="0" smtClean="0">
                <a:solidFill>
                  <a:schemeClr val="bg1"/>
                </a:solidFill>
              </a:rPr>
              <a:t>PENYUSUNAN PERJANJIAN KINERJA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516" y="155035"/>
            <a:ext cx="1572624" cy="1666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08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152399"/>
            <a:ext cx="7696200" cy="762001"/>
          </a:xfrm>
        </p:spPr>
        <p:txBody>
          <a:bodyPr>
            <a:noAutofit/>
          </a:bodyPr>
          <a:lstStyle/>
          <a:p>
            <a:r>
              <a:rPr lang="id-ID" dirty="0" smtClean="0"/>
              <a:t>FORMAT LAMPIRAN PERJANJIAN KINERJA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06680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/>
              <a:t>PERJANJIAN KINERJA TAHUN 20XX</a:t>
            </a:r>
          </a:p>
          <a:p>
            <a:pPr algn="ctr"/>
            <a:r>
              <a:rPr lang="id-ID" sz="2400" b="1" dirty="0" smtClean="0"/>
              <a:t>PROVINSI/KABUPATEN/KOTA</a:t>
            </a:r>
            <a:endParaRPr lang="id-ID" b="1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259722"/>
              </p:ext>
            </p:extLst>
          </p:nvPr>
        </p:nvGraphicFramePr>
        <p:xfrm>
          <a:off x="457200" y="1999398"/>
          <a:ext cx="8229600" cy="1854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32971"/>
                <a:gridCol w="3381829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Sasaran</a:t>
                      </a:r>
                      <a:r>
                        <a:rPr lang="id-ID" baseline="0" dirty="0" smtClean="0"/>
                        <a:t> Strategis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Indikator Kinerja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Target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(1)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(2)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(3)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(4)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541700"/>
              </p:ext>
            </p:extLst>
          </p:nvPr>
        </p:nvGraphicFramePr>
        <p:xfrm>
          <a:off x="457200" y="3893459"/>
          <a:ext cx="4114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114"/>
                <a:gridCol w="1509486"/>
                <a:gridCol w="580571"/>
                <a:gridCol w="1654629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Program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Anggaran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.......................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Rp.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.........................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.......................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Rp.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.........................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844673"/>
              </p:ext>
            </p:extLst>
          </p:nvPr>
        </p:nvGraphicFramePr>
        <p:xfrm>
          <a:off x="4136571" y="5003802"/>
          <a:ext cx="4550229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02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..............,.............................20XX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Gubernur/Bupati/Walikota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..............................................................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(..............................................)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2876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152399"/>
            <a:ext cx="7696200" cy="762001"/>
          </a:xfrm>
        </p:spPr>
        <p:txBody>
          <a:bodyPr>
            <a:noAutofit/>
          </a:bodyPr>
          <a:lstStyle/>
          <a:p>
            <a:r>
              <a:rPr lang="id-ID" dirty="0" smtClean="0"/>
              <a:t>FORMAT PERJANJIAN KINERJA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066801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solidFill>
                  <a:prstClr val="black"/>
                </a:solidFill>
              </a:rPr>
              <a:t>LOGO PEMDA</a:t>
            </a:r>
          </a:p>
          <a:p>
            <a:pPr algn="ctr"/>
            <a:r>
              <a:rPr lang="id-ID" sz="1600" b="1" dirty="0" smtClean="0">
                <a:solidFill>
                  <a:prstClr val="black"/>
                </a:solidFill>
              </a:rPr>
              <a:t>PERJANJIAN KINERJA TAHUN ....</a:t>
            </a:r>
          </a:p>
          <a:p>
            <a:pPr algn="just"/>
            <a:r>
              <a:rPr lang="id-ID" sz="1400" b="1" dirty="0" smtClean="0">
                <a:solidFill>
                  <a:prstClr val="black"/>
                </a:solidFill>
              </a:rPr>
              <a:t>Dalam </a:t>
            </a:r>
            <a:r>
              <a:rPr lang="id-ID" sz="1500" b="1" dirty="0" smtClean="0">
                <a:solidFill>
                  <a:prstClr val="black"/>
                </a:solidFill>
              </a:rPr>
              <a:t>rangka  mewujudkan manajemen pemerintahan yang efektif, transparan dan akuntabel serta berorientasi pada hasil, yang bertanda tangan dibawah ini :</a:t>
            </a:r>
          </a:p>
          <a:p>
            <a:pPr algn="just"/>
            <a:r>
              <a:rPr lang="id-ID" sz="1500" b="1" dirty="0" smtClean="0">
                <a:solidFill>
                  <a:prstClr val="black"/>
                </a:solidFill>
              </a:rPr>
              <a:t>Nama            :</a:t>
            </a:r>
          </a:p>
          <a:p>
            <a:pPr algn="just"/>
            <a:r>
              <a:rPr lang="id-ID" sz="1500" b="1" dirty="0" smtClean="0">
                <a:solidFill>
                  <a:prstClr val="black"/>
                </a:solidFill>
              </a:rPr>
              <a:t>Jabatan         :</a:t>
            </a:r>
          </a:p>
          <a:p>
            <a:pPr algn="just"/>
            <a:r>
              <a:rPr lang="id-ID" sz="1500" b="1" dirty="0" smtClean="0">
                <a:solidFill>
                  <a:prstClr val="black"/>
                </a:solidFill>
              </a:rPr>
              <a:t>Selanjutnya  disebut pihak pertama</a:t>
            </a:r>
          </a:p>
          <a:p>
            <a:pPr algn="just"/>
            <a:r>
              <a:rPr lang="id-ID" sz="1500" b="1" dirty="0">
                <a:solidFill>
                  <a:prstClr val="black"/>
                </a:solidFill>
              </a:rPr>
              <a:t>Nama            :</a:t>
            </a:r>
          </a:p>
          <a:p>
            <a:pPr algn="just"/>
            <a:r>
              <a:rPr lang="id-ID" sz="1500" b="1" dirty="0">
                <a:solidFill>
                  <a:prstClr val="black"/>
                </a:solidFill>
              </a:rPr>
              <a:t>Jabatan         :</a:t>
            </a:r>
          </a:p>
          <a:p>
            <a:pPr algn="just"/>
            <a:r>
              <a:rPr lang="id-ID" sz="1500" b="1" dirty="0" smtClean="0">
                <a:solidFill>
                  <a:prstClr val="black"/>
                </a:solidFill>
              </a:rPr>
              <a:t>Selaku atasan pihak pertama , selanjutnya  </a:t>
            </a:r>
            <a:r>
              <a:rPr lang="id-ID" sz="1500" b="1" dirty="0">
                <a:solidFill>
                  <a:prstClr val="black"/>
                </a:solidFill>
              </a:rPr>
              <a:t>disebut pihak </a:t>
            </a:r>
            <a:r>
              <a:rPr lang="id-ID" sz="1500" b="1" dirty="0" smtClean="0">
                <a:solidFill>
                  <a:prstClr val="black"/>
                </a:solidFill>
              </a:rPr>
              <a:t>kedua</a:t>
            </a:r>
            <a:endParaRPr lang="id-ID" sz="1500" b="1" dirty="0">
              <a:solidFill>
                <a:prstClr val="black"/>
              </a:solidFill>
            </a:endParaRPr>
          </a:p>
          <a:p>
            <a:pPr algn="just"/>
            <a:r>
              <a:rPr lang="id-ID" sz="1500" b="1" dirty="0" smtClean="0">
                <a:solidFill>
                  <a:prstClr val="black"/>
                </a:solidFill>
              </a:rPr>
              <a:t>Pihak pertama berjanji akan mewujudkan target kinerja yang seharusnya sesuai lampiran perjanjian ini, dalam rangka mencapai target kinerja jangka menengah seperti yang telah ditetapkan dalam dokumen perencanaan.</a:t>
            </a:r>
          </a:p>
          <a:p>
            <a:pPr algn="just"/>
            <a:r>
              <a:rPr lang="id-ID" sz="1500" b="1" dirty="0" smtClean="0">
                <a:solidFill>
                  <a:prstClr val="black"/>
                </a:solidFill>
              </a:rPr>
              <a:t>Keberhasilan dan kegagalan pencapaian target kinerja  tersebut menjadi tanggung jawab kami.</a:t>
            </a:r>
          </a:p>
          <a:p>
            <a:pPr algn="just"/>
            <a:r>
              <a:rPr lang="id-ID" sz="1500" b="1" dirty="0" smtClean="0">
                <a:solidFill>
                  <a:prstClr val="black"/>
                </a:solidFill>
              </a:rPr>
              <a:t>Pihak kedua akan melakukan supervisi yang diperlukan serta akan melakukan evaluasi terhadap capaian kinerja dari perjanjian ini dan mengambil tindakan yang diperlukan dalam rangka pemberian penghargaan dan sanksi.</a:t>
            </a:r>
          </a:p>
          <a:p>
            <a:pPr algn="r"/>
            <a:r>
              <a:rPr lang="id-ID" sz="1600" dirty="0" smtClean="0">
                <a:solidFill>
                  <a:prstClr val="black"/>
                </a:solidFill>
              </a:rPr>
              <a:t>Surabaya, </a:t>
            </a:r>
            <a:r>
              <a:rPr lang="en-ID" sz="1600" dirty="0" smtClean="0">
                <a:solidFill>
                  <a:prstClr val="black"/>
                </a:solidFill>
              </a:rPr>
              <a:t>                </a:t>
            </a:r>
            <a:r>
              <a:rPr lang="id-ID" sz="1600" dirty="0" smtClean="0">
                <a:solidFill>
                  <a:prstClr val="black"/>
                </a:solidFill>
              </a:rPr>
              <a:t>Januari 20</a:t>
            </a:r>
            <a:r>
              <a:rPr lang="en-ID" sz="1600" dirty="0" smtClean="0">
                <a:solidFill>
                  <a:prstClr val="black"/>
                </a:solidFill>
              </a:rPr>
              <a:t>20</a:t>
            </a:r>
            <a:r>
              <a:rPr lang="pt-BR" sz="1600" b="1" dirty="0" smtClean="0">
                <a:solidFill>
                  <a:prstClr val="black"/>
                </a:solidFill>
              </a:rPr>
              <a:t>,</a:t>
            </a:r>
            <a:endParaRPr lang="id-ID" sz="1600" b="1" dirty="0" smtClean="0">
              <a:solidFill>
                <a:prstClr val="black"/>
              </a:solidFill>
            </a:endParaRPr>
          </a:p>
          <a:p>
            <a:r>
              <a:rPr lang="id-ID" sz="1600" b="1" dirty="0" smtClean="0">
                <a:solidFill>
                  <a:prstClr val="black"/>
                </a:solidFill>
              </a:rPr>
              <a:t>   </a:t>
            </a:r>
            <a:r>
              <a:rPr lang="fi-FI" sz="1600" b="1" dirty="0" smtClean="0">
                <a:solidFill>
                  <a:prstClr val="black"/>
                </a:solidFill>
              </a:rPr>
              <a:t>Gubernur/Bupati/Walikota</a:t>
            </a:r>
            <a:r>
              <a:rPr lang="fi-FI" sz="1600" dirty="0" smtClean="0">
                <a:solidFill>
                  <a:prstClr val="black"/>
                </a:solidFill>
              </a:rPr>
              <a:t> </a:t>
            </a:r>
            <a:r>
              <a:rPr lang="id-ID" sz="1600" dirty="0" smtClean="0">
                <a:solidFill>
                  <a:prstClr val="black"/>
                </a:solidFill>
              </a:rPr>
              <a:t>			                       </a:t>
            </a:r>
            <a:r>
              <a:rPr lang="fi-FI" sz="1600" b="1" dirty="0" smtClean="0">
                <a:solidFill>
                  <a:prstClr val="black"/>
                </a:solidFill>
              </a:rPr>
              <a:t>Dinas/Kantor/Badan </a:t>
            </a:r>
            <a:endParaRPr lang="id-ID" sz="1600" b="1" dirty="0" smtClean="0">
              <a:solidFill>
                <a:prstClr val="black"/>
              </a:solidFill>
            </a:endParaRPr>
          </a:p>
          <a:p>
            <a:r>
              <a:rPr lang="id-ID" sz="1600" dirty="0" smtClean="0">
                <a:solidFill>
                  <a:prstClr val="black"/>
                </a:solidFill>
              </a:rPr>
              <a:t>          ..........................				                    ........................................</a:t>
            </a:r>
          </a:p>
          <a:p>
            <a:endParaRPr lang="id-ID" sz="1600" dirty="0">
              <a:solidFill>
                <a:prstClr val="black"/>
              </a:solidFill>
            </a:endParaRPr>
          </a:p>
          <a:p>
            <a:endParaRPr lang="id-ID" sz="1600" dirty="0" smtClean="0">
              <a:solidFill>
                <a:prstClr val="black"/>
              </a:solidFill>
            </a:endParaRPr>
          </a:p>
          <a:p>
            <a:r>
              <a:rPr lang="id-ID" sz="1600" dirty="0" smtClean="0">
                <a:solidFill>
                  <a:prstClr val="black"/>
                </a:solidFill>
              </a:rPr>
              <a:t>...............................................				.........................................</a:t>
            </a:r>
            <a:endParaRPr lang="id-ID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0126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152399"/>
            <a:ext cx="7696200" cy="762001"/>
          </a:xfrm>
        </p:spPr>
        <p:txBody>
          <a:bodyPr>
            <a:noAutofit/>
          </a:bodyPr>
          <a:lstStyle/>
          <a:p>
            <a:r>
              <a:rPr lang="id-ID" dirty="0" smtClean="0"/>
              <a:t>FORMAT LAMPIRAN PERJANJIAN KINERJA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06680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prstClr val="black"/>
                </a:solidFill>
              </a:rPr>
              <a:t>PERJANJIAN KINERJA TAHUN 20XX</a:t>
            </a:r>
          </a:p>
          <a:p>
            <a:pPr algn="ctr"/>
            <a:r>
              <a:rPr lang="id-ID" sz="2400" b="1" dirty="0" smtClean="0">
                <a:solidFill>
                  <a:prstClr val="black"/>
                </a:solidFill>
              </a:rPr>
              <a:t>PERANGKAT DAERAH</a:t>
            </a:r>
            <a:endParaRPr lang="id-ID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265688"/>
              </p:ext>
            </p:extLst>
          </p:nvPr>
        </p:nvGraphicFramePr>
        <p:xfrm>
          <a:off x="457200" y="1999398"/>
          <a:ext cx="8229600" cy="1854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32971"/>
                <a:gridCol w="3381829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Sasaran</a:t>
                      </a:r>
                      <a:r>
                        <a:rPr lang="id-ID" baseline="0" dirty="0" smtClean="0"/>
                        <a:t> Strategis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Indikator Kinerja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Target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(1)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(2)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(3)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(4)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006069"/>
              </p:ext>
            </p:extLst>
          </p:nvPr>
        </p:nvGraphicFramePr>
        <p:xfrm>
          <a:off x="457200" y="3893459"/>
          <a:ext cx="626291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71"/>
                <a:gridCol w="1638599"/>
                <a:gridCol w="630230"/>
                <a:gridCol w="1796157"/>
                <a:gridCol w="179615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Program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Anggaran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Keterangan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.......................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Rp.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.........................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.......................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Rp.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.........................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706412"/>
              </p:ext>
            </p:extLst>
          </p:nvPr>
        </p:nvGraphicFramePr>
        <p:xfrm>
          <a:off x="457199" y="5003802"/>
          <a:ext cx="822960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1"/>
                <a:gridCol w="411480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prstClr val="black"/>
                          </a:solidFill>
                        </a:rPr>
                        <a:t>Surabaya,  </a:t>
                      </a:r>
                      <a:r>
                        <a:rPr lang="en-ID" sz="1800" dirty="0" smtClean="0">
                          <a:solidFill>
                            <a:prstClr val="black"/>
                          </a:solidFill>
                        </a:rPr>
                        <a:t>          </a:t>
                      </a:r>
                      <a:r>
                        <a:rPr lang="id-ID" sz="1800" dirty="0" smtClean="0">
                          <a:solidFill>
                            <a:prstClr val="black"/>
                          </a:solidFill>
                        </a:rPr>
                        <a:t> Januari 20</a:t>
                      </a:r>
                      <a:r>
                        <a:rPr lang="en-ID" sz="1800" dirty="0" smtClean="0">
                          <a:solidFill>
                            <a:prstClr val="black"/>
                          </a:solidFill>
                        </a:rPr>
                        <a:t>20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Gubernur/Bupati/Walikota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Pimpinan PD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(..............................................)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(..............................................)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21343" y="6488668"/>
            <a:ext cx="87194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400" dirty="0" smtClean="0">
                <a:solidFill>
                  <a:prstClr val="black"/>
                </a:solidFill>
              </a:rPr>
              <a:t>*Untuk </a:t>
            </a:r>
            <a:r>
              <a:rPr lang="id-ID" sz="1400" dirty="0">
                <a:solidFill>
                  <a:prstClr val="black"/>
                </a:solidFill>
              </a:rPr>
              <a:t>penerima dana dekon/TP, juga </a:t>
            </a:r>
            <a:r>
              <a:rPr lang="id-ID" sz="1400" dirty="0" smtClean="0">
                <a:solidFill>
                  <a:prstClr val="black"/>
                </a:solidFill>
              </a:rPr>
              <a:t>disampaikan </a:t>
            </a:r>
            <a:r>
              <a:rPr lang="id-ID" sz="1400" dirty="0">
                <a:solidFill>
                  <a:prstClr val="black"/>
                </a:solidFill>
              </a:rPr>
              <a:t>kepada Menteri terkait selain kepada </a:t>
            </a:r>
            <a:r>
              <a:rPr lang="id-ID" sz="1400" dirty="0" smtClean="0">
                <a:solidFill>
                  <a:prstClr val="black"/>
                </a:solidFill>
              </a:rPr>
              <a:t>Kepala Daerah</a:t>
            </a:r>
            <a:endParaRPr lang="id-ID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5310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152399"/>
            <a:ext cx="7696200" cy="762001"/>
          </a:xfrm>
        </p:spPr>
        <p:txBody>
          <a:bodyPr>
            <a:noAutofit/>
          </a:bodyPr>
          <a:lstStyle/>
          <a:p>
            <a:r>
              <a:rPr lang="id-ID" dirty="0" smtClean="0"/>
              <a:t>FORMAT LAMPIRAN PERJANJIAN KINERJA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06680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/>
              <a:t>PERJANJIAN KINERJA TAHUN 20XX</a:t>
            </a:r>
          </a:p>
          <a:p>
            <a:pPr algn="ctr"/>
            <a:r>
              <a:rPr lang="id-ID" sz="2400" b="1" dirty="0" smtClean="0"/>
              <a:t>UNIT ORGANISASI</a:t>
            </a:r>
            <a:endParaRPr lang="id-ID" b="1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278621"/>
              </p:ext>
            </p:extLst>
          </p:nvPr>
        </p:nvGraphicFramePr>
        <p:xfrm>
          <a:off x="457200" y="1999398"/>
          <a:ext cx="8229600" cy="1854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32971"/>
                <a:gridCol w="3381829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Sasaran</a:t>
                      </a:r>
                      <a:r>
                        <a:rPr lang="id-ID" baseline="0" dirty="0" smtClean="0"/>
                        <a:t> Program / Kegiatan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Indikator Kinerja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Target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(1)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(2)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(3)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(4)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585321"/>
              </p:ext>
            </p:extLst>
          </p:nvPr>
        </p:nvGraphicFramePr>
        <p:xfrm>
          <a:off x="457200" y="3893459"/>
          <a:ext cx="4114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114"/>
                <a:gridCol w="1509486"/>
                <a:gridCol w="580571"/>
                <a:gridCol w="1654629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Program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Anggaran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.......................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Rp.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.........................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.......................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Rp.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.........................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235536"/>
              </p:ext>
            </p:extLst>
          </p:nvPr>
        </p:nvGraphicFramePr>
        <p:xfrm>
          <a:off x="457199" y="5003802"/>
          <a:ext cx="8229602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1"/>
                <a:gridCol w="411480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..............,.............................20XX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Kepala Perangkat Daerah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Eselon III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(..............................................)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(..............................................)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4182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152399"/>
            <a:ext cx="7696200" cy="762001"/>
          </a:xfrm>
        </p:spPr>
        <p:txBody>
          <a:bodyPr>
            <a:noAutofit/>
          </a:bodyPr>
          <a:lstStyle/>
          <a:p>
            <a:r>
              <a:rPr lang="id-ID" dirty="0" smtClean="0"/>
              <a:t>FORMAT LAMPIRAN PERJANJIAN KINERJA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06680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/>
              <a:t>PERJANJIAN KINERJA TAHUN 20XX</a:t>
            </a:r>
          </a:p>
          <a:p>
            <a:pPr algn="ctr"/>
            <a:r>
              <a:rPr lang="id-ID" sz="2400" b="1" dirty="0" smtClean="0"/>
              <a:t>Eselon IV</a:t>
            </a:r>
            <a:endParaRPr lang="id-ID" b="1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423681"/>
              </p:ext>
            </p:extLst>
          </p:nvPr>
        </p:nvGraphicFramePr>
        <p:xfrm>
          <a:off x="457200" y="1999398"/>
          <a:ext cx="8229600" cy="1854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32971"/>
                <a:gridCol w="3381829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Sasaran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Indikator Kinerja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Target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(1)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(2)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(3)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(4)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369716"/>
              </p:ext>
            </p:extLst>
          </p:nvPr>
        </p:nvGraphicFramePr>
        <p:xfrm>
          <a:off x="457200" y="4142834"/>
          <a:ext cx="626291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71"/>
                <a:gridCol w="1638599"/>
                <a:gridCol w="630230"/>
                <a:gridCol w="1796157"/>
                <a:gridCol w="179615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Kegiatan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Anggaran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.......................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Rp.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.........................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.......................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Rp.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.........................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794479"/>
              </p:ext>
            </p:extLst>
          </p:nvPr>
        </p:nvGraphicFramePr>
        <p:xfrm>
          <a:off x="457199" y="5003802"/>
          <a:ext cx="822960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1"/>
                <a:gridCol w="411480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..............,.............................20XX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Eselon</a:t>
                      </a:r>
                      <a:r>
                        <a:rPr lang="id-ID" baseline="0" dirty="0" smtClean="0">
                          <a:solidFill>
                            <a:schemeClr val="tx1"/>
                          </a:solidFill>
                        </a:rPr>
                        <a:t> III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Eselon IV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(..............................................)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(..............................................)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0881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152399"/>
            <a:ext cx="7696200" cy="762001"/>
          </a:xfrm>
        </p:spPr>
        <p:txBody>
          <a:bodyPr>
            <a:noAutofit/>
          </a:bodyPr>
          <a:lstStyle/>
          <a:p>
            <a:r>
              <a:rPr lang="id-ID" dirty="0" smtClean="0"/>
              <a:t>FORMAT LAMPIRAN PERJANJIAN KINERJA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06680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/>
              <a:t>PERJANJIAN KINERJA TAHUN 20XX</a:t>
            </a:r>
          </a:p>
          <a:p>
            <a:pPr algn="ctr"/>
            <a:r>
              <a:rPr lang="id-ID" sz="2400" b="1" dirty="0" smtClean="0"/>
              <a:t>JABATAN PELAKSANA/JFU</a:t>
            </a:r>
            <a:endParaRPr lang="id-ID" b="1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55456"/>
              </p:ext>
            </p:extLst>
          </p:nvPr>
        </p:nvGraphicFramePr>
        <p:xfrm>
          <a:off x="457200" y="1999398"/>
          <a:ext cx="8229600" cy="1854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32971"/>
                <a:gridCol w="3381829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Sasaran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Indikator Kinerja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Target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(1)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(2)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(3)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(4)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190821"/>
              </p:ext>
            </p:extLst>
          </p:nvPr>
        </p:nvGraphicFramePr>
        <p:xfrm>
          <a:off x="457199" y="5003802"/>
          <a:ext cx="8229602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1"/>
                <a:gridCol w="411480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..............,.............................20XX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Kasubag.</a:t>
                      </a:r>
                      <a:r>
                        <a:rPr lang="id-ID" baseline="0" dirty="0" smtClean="0">
                          <a:solidFill>
                            <a:schemeClr val="tx1"/>
                          </a:solidFill>
                        </a:rPr>
                        <a:t> Akuntabiltas Kinerja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Analisa Pengembangan Kinerja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(..............................................)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(..............................................)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1274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/>
          <p:nvPr/>
        </p:nvSpPr>
        <p:spPr>
          <a:xfrm>
            <a:off x="3191735" y="-19153"/>
            <a:ext cx="661219" cy="6877153"/>
          </a:xfrm>
          <a:custGeom>
            <a:avLst/>
            <a:gdLst>
              <a:gd name="connsiteX0" fmla="*/ 0 w 6781800"/>
              <a:gd name="connsiteY0" fmla="*/ 0 h 6858000"/>
              <a:gd name="connsiteX1" fmla="*/ 6781800 w 6781800"/>
              <a:gd name="connsiteY1" fmla="*/ 0 h 6858000"/>
              <a:gd name="connsiteX2" fmla="*/ 6781800 w 6781800"/>
              <a:gd name="connsiteY2" fmla="*/ 6858000 h 6858000"/>
              <a:gd name="connsiteX3" fmla="*/ 0 w 6781800"/>
              <a:gd name="connsiteY3" fmla="*/ 6858000 h 6858000"/>
              <a:gd name="connsiteX4" fmla="*/ 0 w 6781800"/>
              <a:gd name="connsiteY4" fmla="*/ 0 h 6858000"/>
              <a:gd name="connsiteX0" fmla="*/ 545736 w 7327536"/>
              <a:gd name="connsiteY0" fmla="*/ 0 h 6858000"/>
              <a:gd name="connsiteX1" fmla="*/ 7327536 w 7327536"/>
              <a:gd name="connsiteY1" fmla="*/ 0 h 6858000"/>
              <a:gd name="connsiteX2" fmla="*/ 7327536 w 7327536"/>
              <a:gd name="connsiteY2" fmla="*/ 6858000 h 6858000"/>
              <a:gd name="connsiteX3" fmla="*/ 545736 w 7327536"/>
              <a:gd name="connsiteY3" fmla="*/ 6858000 h 6858000"/>
              <a:gd name="connsiteX4" fmla="*/ 545736 w 7327536"/>
              <a:gd name="connsiteY4" fmla="*/ 0 h 6858000"/>
              <a:gd name="connsiteX0" fmla="*/ 696685 w 7478485"/>
              <a:gd name="connsiteY0" fmla="*/ 0 h 6858000"/>
              <a:gd name="connsiteX1" fmla="*/ 7478485 w 7478485"/>
              <a:gd name="connsiteY1" fmla="*/ 0 h 6858000"/>
              <a:gd name="connsiteX2" fmla="*/ 7478485 w 7478485"/>
              <a:gd name="connsiteY2" fmla="*/ 6858000 h 6858000"/>
              <a:gd name="connsiteX3" fmla="*/ 696685 w 7478485"/>
              <a:gd name="connsiteY3" fmla="*/ 6858000 h 6858000"/>
              <a:gd name="connsiteX4" fmla="*/ 696685 w 7478485"/>
              <a:gd name="connsiteY4" fmla="*/ 0 h 6858000"/>
              <a:gd name="connsiteX0" fmla="*/ 646342 w 7428142"/>
              <a:gd name="connsiteY0" fmla="*/ 0 h 6858000"/>
              <a:gd name="connsiteX1" fmla="*/ 7428142 w 7428142"/>
              <a:gd name="connsiteY1" fmla="*/ 0 h 6858000"/>
              <a:gd name="connsiteX2" fmla="*/ 7428142 w 7428142"/>
              <a:gd name="connsiteY2" fmla="*/ 6858000 h 6858000"/>
              <a:gd name="connsiteX3" fmla="*/ 855348 w 7428142"/>
              <a:gd name="connsiteY3" fmla="*/ 6858000 h 6858000"/>
              <a:gd name="connsiteX4" fmla="*/ 646342 w 7428142"/>
              <a:gd name="connsiteY4" fmla="*/ 0 h 6858000"/>
              <a:gd name="connsiteX0" fmla="*/ 667459 w 7449259"/>
              <a:gd name="connsiteY0" fmla="*/ 0 h 6858000"/>
              <a:gd name="connsiteX1" fmla="*/ 7449259 w 7449259"/>
              <a:gd name="connsiteY1" fmla="*/ 0 h 6858000"/>
              <a:gd name="connsiteX2" fmla="*/ 7449259 w 7449259"/>
              <a:gd name="connsiteY2" fmla="*/ 6858000 h 6858000"/>
              <a:gd name="connsiteX3" fmla="*/ 785025 w 7449259"/>
              <a:gd name="connsiteY3" fmla="*/ 6858000 h 6858000"/>
              <a:gd name="connsiteX4" fmla="*/ 667459 w 7449259"/>
              <a:gd name="connsiteY4" fmla="*/ 0 h 6858000"/>
              <a:gd name="connsiteX0" fmla="*/ 696439 w 7478239"/>
              <a:gd name="connsiteY0" fmla="*/ 0 h 6858000"/>
              <a:gd name="connsiteX1" fmla="*/ 7478239 w 7478239"/>
              <a:gd name="connsiteY1" fmla="*/ 0 h 6858000"/>
              <a:gd name="connsiteX2" fmla="*/ 7478239 w 7478239"/>
              <a:gd name="connsiteY2" fmla="*/ 6858000 h 6858000"/>
              <a:gd name="connsiteX3" fmla="*/ 814005 w 7478239"/>
              <a:gd name="connsiteY3" fmla="*/ 6858000 h 6858000"/>
              <a:gd name="connsiteX4" fmla="*/ 696439 w 7478239"/>
              <a:gd name="connsiteY4" fmla="*/ 0 h 6858000"/>
              <a:gd name="connsiteX0" fmla="*/ 7478239 w 7569679"/>
              <a:gd name="connsiteY0" fmla="*/ 0 h 6858000"/>
              <a:gd name="connsiteX1" fmla="*/ 7478239 w 7569679"/>
              <a:gd name="connsiteY1" fmla="*/ 6858000 h 6858000"/>
              <a:gd name="connsiteX2" fmla="*/ 814005 w 7569679"/>
              <a:gd name="connsiteY2" fmla="*/ 6858000 h 6858000"/>
              <a:gd name="connsiteX3" fmla="*/ 696439 w 7569679"/>
              <a:gd name="connsiteY3" fmla="*/ 0 h 6858000"/>
              <a:gd name="connsiteX4" fmla="*/ 7569679 w 7569679"/>
              <a:gd name="connsiteY4" fmla="*/ 91440 h 6858000"/>
              <a:gd name="connsiteX0" fmla="*/ 7478239 w 7569679"/>
              <a:gd name="connsiteY0" fmla="*/ 6858000 h 6858000"/>
              <a:gd name="connsiteX1" fmla="*/ 814005 w 7569679"/>
              <a:gd name="connsiteY1" fmla="*/ 6858000 h 6858000"/>
              <a:gd name="connsiteX2" fmla="*/ 696439 w 7569679"/>
              <a:gd name="connsiteY2" fmla="*/ 0 h 6858000"/>
              <a:gd name="connsiteX3" fmla="*/ 7569679 w 7569679"/>
              <a:gd name="connsiteY3" fmla="*/ 91440 h 6858000"/>
              <a:gd name="connsiteX0" fmla="*/ 7478239 w 7478239"/>
              <a:gd name="connsiteY0" fmla="*/ 6858000 h 6858000"/>
              <a:gd name="connsiteX1" fmla="*/ 814005 w 7478239"/>
              <a:gd name="connsiteY1" fmla="*/ 6858000 h 6858000"/>
              <a:gd name="connsiteX2" fmla="*/ 696439 w 7478239"/>
              <a:gd name="connsiteY2" fmla="*/ 0 h 6858000"/>
              <a:gd name="connsiteX0" fmla="*/ 814005 w 814005"/>
              <a:gd name="connsiteY0" fmla="*/ 6858000 h 6858000"/>
              <a:gd name="connsiteX1" fmla="*/ 696439 w 814005"/>
              <a:gd name="connsiteY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14005" h="6858000">
                <a:moveTo>
                  <a:pt x="814005" y="6858000"/>
                </a:moveTo>
                <a:cubicBezTo>
                  <a:pt x="814005" y="4572000"/>
                  <a:pt x="-936418" y="3474721"/>
                  <a:pt x="696439" y="0"/>
                </a:cubicBezTo>
              </a:path>
            </a:pathLst>
          </a:cu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>
              <a:solidFill>
                <a:srgbClr val="FFC000"/>
              </a:solidFill>
            </a:endParaRPr>
          </a:p>
        </p:txBody>
      </p:sp>
      <p:sp>
        <p:nvSpPr>
          <p:cNvPr id="12" name="Rectangle 2"/>
          <p:cNvSpPr/>
          <p:nvPr/>
        </p:nvSpPr>
        <p:spPr>
          <a:xfrm>
            <a:off x="3227439" y="-33250"/>
            <a:ext cx="5995219" cy="6891250"/>
          </a:xfrm>
          <a:custGeom>
            <a:avLst/>
            <a:gdLst>
              <a:gd name="connsiteX0" fmla="*/ 0 w 6781800"/>
              <a:gd name="connsiteY0" fmla="*/ 0 h 6858000"/>
              <a:gd name="connsiteX1" fmla="*/ 6781800 w 6781800"/>
              <a:gd name="connsiteY1" fmla="*/ 0 h 6858000"/>
              <a:gd name="connsiteX2" fmla="*/ 6781800 w 6781800"/>
              <a:gd name="connsiteY2" fmla="*/ 6858000 h 6858000"/>
              <a:gd name="connsiteX3" fmla="*/ 0 w 6781800"/>
              <a:gd name="connsiteY3" fmla="*/ 6858000 h 6858000"/>
              <a:gd name="connsiteX4" fmla="*/ 0 w 6781800"/>
              <a:gd name="connsiteY4" fmla="*/ 0 h 6858000"/>
              <a:gd name="connsiteX0" fmla="*/ 545736 w 7327536"/>
              <a:gd name="connsiteY0" fmla="*/ 0 h 6858000"/>
              <a:gd name="connsiteX1" fmla="*/ 7327536 w 7327536"/>
              <a:gd name="connsiteY1" fmla="*/ 0 h 6858000"/>
              <a:gd name="connsiteX2" fmla="*/ 7327536 w 7327536"/>
              <a:gd name="connsiteY2" fmla="*/ 6858000 h 6858000"/>
              <a:gd name="connsiteX3" fmla="*/ 545736 w 7327536"/>
              <a:gd name="connsiteY3" fmla="*/ 6858000 h 6858000"/>
              <a:gd name="connsiteX4" fmla="*/ 545736 w 7327536"/>
              <a:gd name="connsiteY4" fmla="*/ 0 h 6858000"/>
              <a:gd name="connsiteX0" fmla="*/ 696685 w 7478485"/>
              <a:gd name="connsiteY0" fmla="*/ 0 h 6858000"/>
              <a:gd name="connsiteX1" fmla="*/ 7478485 w 7478485"/>
              <a:gd name="connsiteY1" fmla="*/ 0 h 6858000"/>
              <a:gd name="connsiteX2" fmla="*/ 7478485 w 7478485"/>
              <a:gd name="connsiteY2" fmla="*/ 6858000 h 6858000"/>
              <a:gd name="connsiteX3" fmla="*/ 696685 w 7478485"/>
              <a:gd name="connsiteY3" fmla="*/ 6858000 h 6858000"/>
              <a:gd name="connsiteX4" fmla="*/ 696685 w 7478485"/>
              <a:gd name="connsiteY4" fmla="*/ 0 h 6858000"/>
              <a:gd name="connsiteX0" fmla="*/ 646342 w 7428142"/>
              <a:gd name="connsiteY0" fmla="*/ 0 h 6858000"/>
              <a:gd name="connsiteX1" fmla="*/ 7428142 w 7428142"/>
              <a:gd name="connsiteY1" fmla="*/ 0 h 6858000"/>
              <a:gd name="connsiteX2" fmla="*/ 7428142 w 7428142"/>
              <a:gd name="connsiteY2" fmla="*/ 6858000 h 6858000"/>
              <a:gd name="connsiteX3" fmla="*/ 855348 w 7428142"/>
              <a:gd name="connsiteY3" fmla="*/ 6858000 h 6858000"/>
              <a:gd name="connsiteX4" fmla="*/ 646342 w 7428142"/>
              <a:gd name="connsiteY4" fmla="*/ 0 h 6858000"/>
              <a:gd name="connsiteX0" fmla="*/ 667459 w 7449259"/>
              <a:gd name="connsiteY0" fmla="*/ 0 h 6858000"/>
              <a:gd name="connsiteX1" fmla="*/ 7449259 w 7449259"/>
              <a:gd name="connsiteY1" fmla="*/ 0 h 6858000"/>
              <a:gd name="connsiteX2" fmla="*/ 7449259 w 7449259"/>
              <a:gd name="connsiteY2" fmla="*/ 6858000 h 6858000"/>
              <a:gd name="connsiteX3" fmla="*/ 785025 w 7449259"/>
              <a:gd name="connsiteY3" fmla="*/ 6858000 h 6858000"/>
              <a:gd name="connsiteX4" fmla="*/ 667459 w 7449259"/>
              <a:gd name="connsiteY4" fmla="*/ 0 h 6858000"/>
              <a:gd name="connsiteX0" fmla="*/ 696439 w 7478239"/>
              <a:gd name="connsiteY0" fmla="*/ 0 h 6858000"/>
              <a:gd name="connsiteX1" fmla="*/ 7478239 w 7478239"/>
              <a:gd name="connsiteY1" fmla="*/ 0 h 6858000"/>
              <a:gd name="connsiteX2" fmla="*/ 7478239 w 7478239"/>
              <a:gd name="connsiteY2" fmla="*/ 6858000 h 6858000"/>
              <a:gd name="connsiteX3" fmla="*/ 814005 w 7478239"/>
              <a:gd name="connsiteY3" fmla="*/ 6858000 h 6858000"/>
              <a:gd name="connsiteX4" fmla="*/ 696439 w 7478239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78239" h="6858000">
                <a:moveTo>
                  <a:pt x="696439" y="0"/>
                </a:moveTo>
                <a:lnTo>
                  <a:pt x="7478239" y="0"/>
                </a:lnTo>
                <a:lnTo>
                  <a:pt x="7478239" y="6858000"/>
                </a:lnTo>
                <a:lnTo>
                  <a:pt x="814005" y="6858000"/>
                </a:lnTo>
                <a:cubicBezTo>
                  <a:pt x="814005" y="4572000"/>
                  <a:pt x="-936418" y="3474721"/>
                  <a:pt x="696439" y="0"/>
                </a:cubicBezTo>
                <a:close/>
              </a:path>
            </a:pathLst>
          </a:custGeom>
          <a:solidFill>
            <a:srgbClr val="2A0E9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d-ID" sz="96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Terima Kasih</a:t>
            </a:r>
            <a:endParaRPr lang="id-ID" sz="96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29" y="393029"/>
            <a:ext cx="1572624" cy="1666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831555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374848" y="274638"/>
            <a:ext cx="8229600" cy="49006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ID" sz="2800" dirty="0" smtClean="0"/>
              <a:t>HASIL EVALUASI SAKIP KEMENTERIAN PAN DAN RB</a:t>
            </a:r>
            <a:endParaRPr lang="id-ID" sz="2800" dirty="0"/>
          </a:p>
        </p:txBody>
      </p:sp>
      <p:sp>
        <p:nvSpPr>
          <p:cNvPr id="6" name="Rectangle 5"/>
          <p:cNvSpPr/>
          <p:nvPr/>
        </p:nvSpPr>
        <p:spPr>
          <a:xfrm>
            <a:off x="107504" y="1249201"/>
            <a:ext cx="32912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D" sz="2000" b="1" dirty="0" smtClean="0"/>
              <a:t>Catatan Kemenpan :</a:t>
            </a:r>
          </a:p>
          <a:p>
            <a:pPr algn="just"/>
            <a:r>
              <a:rPr lang="en-ID" sz="2000" dirty="0" smtClean="0"/>
              <a:t>Masih terdapat ketidak sesuaian substansi antara indikator kinerja individu yang disusun berdasarkan mekanisme cascade dengan ukuran keberhasilan SKP</a:t>
            </a:r>
            <a:endParaRPr lang="en-US" sz="2000" dirty="0"/>
          </a:p>
        </p:txBody>
      </p:sp>
      <p:sp>
        <p:nvSpPr>
          <p:cNvPr id="7" name="object 24"/>
          <p:cNvSpPr/>
          <p:nvPr/>
        </p:nvSpPr>
        <p:spPr>
          <a:xfrm>
            <a:off x="3376176" y="2468488"/>
            <a:ext cx="2401624" cy="2256656"/>
          </a:xfrm>
          <a:custGeom>
            <a:avLst/>
            <a:gdLst/>
            <a:ahLst/>
            <a:cxnLst/>
            <a:rect l="l" t="t" r="r" b="b"/>
            <a:pathLst>
              <a:path w="3507104" h="3505200">
                <a:moveTo>
                  <a:pt x="1753362" y="0"/>
                </a:moveTo>
                <a:lnTo>
                  <a:pt x="1705098" y="651"/>
                </a:lnTo>
                <a:lnTo>
                  <a:pt x="1657158" y="2593"/>
                </a:lnTo>
                <a:lnTo>
                  <a:pt x="1609556" y="5809"/>
                </a:lnTo>
                <a:lnTo>
                  <a:pt x="1562310" y="10283"/>
                </a:lnTo>
                <a:lnTo>
                  <a:pt x="1515436" y="15998"/>
                </a:lnTo>
                <a:lnTo>
                  <a:pt x="1468952" y="22936"/>
                </a:lnTo>
                <a:lnTo>
                  <a:pt x="1422874" y="31083"/>
                </a:lnTo>
                <a:lnTo>
                  <a:pt x="1377218" y="40420"/>
                </a:lnTo>
                <a:lnTo>
                  <a:pt x="1332002" y="50931"/>
                </a:lnTo>
                <a:lnTo>
                  <a:pt x="1287242" y="62600"/>
                </a:lnTo>
                <a:lnTo>
                  <a:pt x="1242954" y="75409"/>
                </a:lnTo>
                <a:lnTo>
                  <a:pt x="1199156" y="89342"/>
                </a:lnTo>
                <a:lnTo>
                  <a:pt x="1155864" y="104383"/>
                </a:lnTo>
                <a:lnTo>
                  <a:pt x="1113095" y="120514"/>
                </a:lnTo>
                <a:lnTo>
                  <a:pt x="1070865" y="137719"/>
                </a:lnTo>
                <a:lnTo>
                  <a:pt x="1029192" y="155981"/>
                </a:lnTo>
                <a:lnTo>
                  <a:pt x="988092" y="175284"/>
                </a:lnTo>
                <a:lnTo>
                  <a:pt x="947582" y="195610"/>
                </a:lnTo>
                <a:lnTo>
                  <a:pt x="907678" y="216944"/>
                </a:lnTo>
                <a:lnTo>
                  <a:pt x="868397" y="239267"/>
                </a:lnTo>
                <a:lnTo>
                  <a:pt x="829756" y="262565"/>
                </a:lnTo>
                <a:lnTo>
                  <a:pt x="791772" y="286819"/>
                </a:lnTo>
                <a:lnTo>
                  <a:pt x="754461" y="312014"/>
                </a:lnTo>
                <a:lnTo>
                  <a:pt x="717840" y="338132"/>
                </a:lnTo>
                <a:lnTo>
                  <a:pt x="681926" y="365158"/>
                </a:lnTo>
                <a:lnTo>
                  <a:pt x="646735" y="393073"/>
                </a:lnTo>
                <a:lnTo>
                  <a:pt x="612284" y="421862"/>
                </a:lnTo>
                <a:lnTo>
                  <a:pt x="578590" y="451507"/>
                </a:lnTo>
                <a:lnTo>
                  <a:pt x="545670" y="481993"/>
                </a:lnTo>
                <a:lnTo>
                  <a:pt x="513540" y="513302"/>
                </a:lnTo>
                <a:lnTo>
                  <a:pt x="482217" y="545417"/>
                </a:lnTo>
                <a:lnTo>
                  <a:pt x="451717" y="578323"/>
                </a:lnTo>
                <a:lnTo>
                  <a:pt x="422058" y="612002"/>
                </a:lnTo>
                <a:lnTo>
                  <a:pt x="393257" y="646437"/>
                </a:lnTo>
                <a:lnTo>
                  <a:pt x="365328" y="681612"/>
                </a:lnTo>
                <a:lnTo>
                  <a:pt x="338291" y="717511"/>
                </a:lnTo>
                <a:lnTo>
                  <a:pt x="312161" y="754116"/>
                </a:lnTo>
                <a:lnTo>
                  <a:pt x="286954" y="791410"/>
                </a:lnTo>
                <a:lnTo>
                  <a:pt x="262689" y="829378"/>
                </a:lnTo>
                <a:lnTo>
                  <a:pt x="239380" y="868002"/>
                </a:lnTo>
                <a:lnTo>
                  <a:pt x="217046" y="907266"/>
                </a:lnTo>
                <a:lnTo>
                  <a:pt x="195703" y="947153"/>
                </a:lnTo>
                <a:lnTo>
                  <a:pt x="175367" y="987645"/>
                </a:lnTo>
                <a:lnTo>
                  <a:pt x="156055" y="1028728"/>
                </a:lnTo>
                <a:lnTo>
                  <a:pt x="137785" y="1070383"/>
                </a:lnTo>
                <a:lnTo>
                  <a:pt x="120572" y="1112595"/>
                </a:lnTo>
                <a:lnTo>
                  <a:pt x="104433" y="1155346"/>
                </a:lnTo>
                <a:lnTo>
                  <a:pt x="89385" y="1198619"/>
                </a:lnTo>
                <a:lnTo>
                  <a:pt x="75445" y="1242399"/>
                </a:lnTo>
                <a:lnTo>
                  <a:pt x="62630" y="1286668"/>
                </a:lnTo>
                <a:lnTo>
                  <a:pt x="50956" y="1331410"/>
                </a:lnTo>
                <a:lnTo>
                  <a:pt x="40439" y="1376608"/>
                </a:lnTo>
                <a:lnTo>
                  <a:pt x="31098" y="1422245"/>
                </a:lnTo>
                <a:lnTo>
                  <a:pt x="22948" y="1468304"/>
                </a:lnTo>
                <a:lnTo>
                  <a:pt x="16005" y="1514770"/>
                </a:lnTo>
                <a:lnTo>
                  <a:pt x="10288" y="1561624"/>
                </a:lnTo>
                <a:lnTo>
                  <a:pt x="5812" y="1608851"/>
                </a:lnTo>
                <a:lnTo>
                  <a:pt x="2594" y="1656434"/>
                </a:lnTo>
                <a:lnTo>
                  <a:pt x="651" y="1704355"/>
                </a:lnTo>
                <a:lnTo>
                  <a:pt x="0" y="1752600"/>
                </a:lnTo>
                <a:lnTo>
                  <a:pt x="651" y="1800844"/>
                </a:lnTo>
                <a:lnTo>
                  <a:pt x="2594" y="1848765"/>
                </a:lnTo>
                <a:lnTo>
                  <a:pt x="5812" y="1896348"/>
                </a:lnTo>
                <a:lnTo>
                  <a:pt x="10288" y="1943575"/>
                </a:lnTo>
                <a:lnTo>
                  <a:pt x="16005" y="1990429"/>
                </a:lnTo>
                <a:lnTo>
                  <a:pt x="22948" y="2036895"/>
                </a:lnTo>
                <a:lnTo>
                  <a:pt x="31098" y="2082954"/>
                </a:lnTo>
                <a:lnTo>
                  <a:pt x="40439" y="2128591"/>
                </a:lnTo>
                <a:lnTo>
                  <a:pt x="50956" y="2173789"/>
                </a:lnTo>
                <a:lnTo>
                  <a:pt x="62630" y="2218531"/>
                </a:lnTo>
                <a:lnTo>
                  <a:pt x="75445" y="2262800"/>
                </a:lnTo>
                <a:lnTo>
                  <a:pt x="89385" y="2306580"/>
                </a:lnTo>
                <a:lnTo>
                  <a:pt x="104433" y="2349853"/>
                </a:lnTo>
                <a:lnTo>
                  <a:pt x="120572" y="2392604"/>
                </a:lnTo>
                <a:lnTo>
                  <a:pt x="137785" y="2434816"/>
                </a:lnTo>
                <a:lnTo>
                  <a:pt x="156055" y="2476471"/>
                </a:lnTo>
                <a:lnTo>
                  <a:pt x="175367" y="2517554"/>
                </a:lnTo>
                <a:lnTo>
                  <a:pt x="195703" y="2558046"/>
                </a:lnTo>
                <a:lnTo>
                  <a:pt x="217046" y="2597933"/>
                </a:lnTo>
                <a:lnTo>
                  <a:pt x="239380" y="2637197"/>
                </a:lnTo>
                <a:lnTo>
                  <a:pt x="262689" y="2675821"/>
                </a:lnTo>
                <a:lnTo>
                  <a:pt x="286954" y="2713789"/>
                </a:lnTo>
                <a:lnTo>
                  <a:pt x="312161" y="2751083"/>
                </a:lnTo>
                <a:lnTo>
                  <a:pt x="338291" y="2787688"/>
                </a:lnTo>
                <a:lnTo>
                  <a:pt x="365328" y="2823587"/>
                </a:lnTo>
                <a:lnTo>
                  <a:pt x="393257" y="2858762"/>
                </a:lnTo>
                <a:lnTo>
                  <a:pt x="422058" y="2893197"/>
                </a:lnTo>
                <a:lnTo>
                  <a:pt x="451717" y="2926876"/>
                </a:lnTo>
                <a:lnTo>
                  <a:pt x="482217" y="2959782"/>
                </a:lnTo>
                <a:lnTo>
                  <a:pt x="513540" y="2991897"/>
                </a:lnTo>
                <a:lnTo>
                  <a:pt x="545670" y="3023206"/>
                </a:lnTo>
                <a:lnTo>
                  <a:pt x="578590" y="3053692"/>
                </a:lnTo>
                <a:lnTo>
                  <a:pt x="612284" y="3083337"/>
                </a:lnTo>
                <a:lnTo>
                  <a:pt x="646735" y="3112126"/>
                </a:lnTo>
                <a:lnTo>
                  <a:pt x="681926" y="3140041"/>
                </a:lnTo>
                <a:lnTo>
                  <a:pt x="717840" y="3167067"/>
                </a:lnTo>
                <a:lnTo>
                  <a:pt x="754461" y="3193185"/>
                </a:lnTo>
                <a:lnTo>
                  <a:pt x="791772" y="3218380"/>
                </a:lnTo>
                <a:lnTo>
                  <a:pt x="829756" y="3242634"/>
                </a:lnTo>
                <a:lnTo>
                  <a:pt x="868397" y="3265932"/>
                </a:lnTo>
                <a:lnTo>
                  <a:pt x="907678" y="3288255"/>
                </a:lnTo>
                <a:lnTo>
                  <a:pt x="947582" y="3309589"/>
                </a:lnTo>
                <a:lnTo>
                  <a:pt x="988092" y="3329915"/>
                </a:lnTo>
                <a:lnTo>
                  <a:pt x="1029192" y="3349218"/>
                </a:lnTo>
                <a:lnTo>
                  <a:pt x="1070865" y="3367480"/>
                </a:lnTo>
                <a:lnTo>
                  <a:pt x="1113095" y="3384685"/>
                </a:lnTo>
                <a:lnTo>
                  <a:pt x="1155864" y="3400816"/>
                </a:lnTo>
                <a:lnTo>
                  <a:pt x="1199156" y="3415857"/>
                </a:lnTo>
                <a:lnTo>
                  <a:pt x="1242954" y="3429790"/>
                </a:lnTo>
                <a:lnTo>
                  <a:pt x="1287242" y="3442599"/>
                </a:lnTo>
                <a:lnTo>
                  <a:pt x="1332002" y="3454268"/>
                </a:lnTo>
                <a:lnTo>
                  <a:pt x="1377218" y="3464779"/>
                </a:lnTo>
                <a:lnTo>
                  <a:pt x="1422874" y="3474116"/>
                </a:lnTo>
                <a:lnTo>
                  <a:pt x="1468952" y="3482263"/>
                </a:lnTo>
                <a:lnTo>
                  <a:pt x="1515436" y="3489201"/>
                </a:lnTo>
                <a:lnTo>
                  <a:pt x="1562310" y="3494916"/>
                </a:lnTo>
                <a:lnTo>
                  <a:pt x="1609556" y="3499390"/>
                </a:lnTo>
                <a:lnTo>
                  <a:pt x="1657158" y="3502606"/>
                </a:lnTo>
                <a:lnTo>
                  <a:pt x="1705098" y="3504548"/>
                </a:lnTo>
                <a:lnTo>
                  <a:pt x="1753362" y="3505200"/>
                </a:lnTo>
                <a:lnTo>
                  <a:pt x="1801625" y="3504548"/>
                </a:lnTo>
                <a:lnTo>
                  <a:pt x="1849565" y="3502606"/>
                </a:lnTo>
                <a:lnTo>
                  <a:pt x="1897167" y="3499390"/>
                </a:lnTo>
                <a:lnTo>
                  <a:pt x="1944413" y="3494916"/>
                </a:lnTo>
                <a:lnTo>
                  <a:pt x="1991287" y="3489201"/>
                </a:lnTo>
                <a:lnTo>
                  <a:pt x="2037771" y="3482263"/>
                </a:lnTo>
                <a:lnTo>
                  <a:pt x="2083849" y="3474116"/>
                </a:lnTo>
                <a:lnTo>
                  <a:pt x="2129505" y="3464779"/>
                </a:lnTo>
                <a:lnTo>
                  <a:pt x="2174721" y="3454268"/>
                </a:lnTo>
                <a:lnTo>
                  <a:pt x="2219481" y="3442599"/>
                </a:lnTo>
                <a:lnTo>
                  <a:pt x="2263769" y="3429790"/>
                </a:lnTo>
                <a:lnTo>
                  <a:pt x="2307567" y="3415857"/>
                </a:lnTo>
                <a:lnTo>
                  <a:pt x="2350859" y="3400816"/>
                </a:lnTo>
                <a:lnTo>
                  <a:pt x="2393628" y="3384685"/>
                </a:lnTo>
                <a:lnTo>
                  <a:pt x="2435858" y="3367480"/>
                </a:lnTo>
                <a:lnTo>
                  <a:pt x="2477531" y="3349218"/>
                </a:lnTo>
                <a:lnTo>
                  <a:pt x="2518631" y="3329915"/>
                </a:lnTo>
                <a:lnTo>
                  <a:pt x="2559141" y="3309589"/>
                </a:lnTo>
                <a:lnTo>
                  <a:pt x="2599045" y="3288255"/>
                </a:lnTo>
                <a:lnTo>
                  <a:pt x="2638326" y="3265931"/>
                </a:lnTo>
                <a:lnTo>
                  <a:pt x="2676967" y="3242634"/>
                </a:lnTo>
                <a:lnTo>
                  <a:pt x="2714951" y="3218380"/>
                </a:lnTo>
                <a:lnTo>
                  <a:pt x="2752262" y="3193185"/>
                </a:lnTo>
                <a:lnTo>
                  <a:pt x="2788883" y="3167067"/>
                </a:lnTo>
                <a:lnTo>
                  <a:pt x="2824797" y="3140041"/>
                </a:lnTo>
                <a:lnTo>
                  <a:pt x="2859988" y="3112126"/>
                </a:lnTo>
                <a:lnTo>
                  <a:pt x="2894439" y="3083337"/>
                </a:lnTo>
                <a:lnTo>
                  <a:pt x="2928133" y="3053692"/>
                </a:lnTo>
                <a:lnTo>
                  <a:pt x="2961053" y="3023206"/>
                </a:lnTo>
                <a:lnTo>
                  <a:pt x="2993183" y="2991897"/>
                </a:lnTo>
                <a:lnTo>
                  <a:pt x="3024506" y="2959782"/>
                </a:lnTo>
                <a:lnTo>
                  <a:pt x="3055006" y="2926876"/>
                </a:lnTo>
                <a:lnTo>
                  <a:pt x="3084665" y="2893197"/>
                </a:lnTo>
                <a:lnTo>
                  <a:pt x="3113466" y="2858762"/>
                </a:lnTo>
                <a:lnTo>
                  <a:pt x="3141395" y="2823587"/>
                </a:lnTo>
                <a:lnTo>
                  <a:pt x="3168432" y="2787688"/>
                </a:lnTo>
                <a:lnTo>
                  <a:pt x="3194562" y="2751083"/>
                </a:lnTo>
                <a:lnTo>
                  <a:pt x="3219769" y="2713789"/>
                </a:lnTo>
                <a:lnTo>
                  <a:pt x="3244034" y="2675821"/>
                </a:lnTo>
                <a:lnTo>
                  <a:pt x="3267343" y="2637197"/>
                </a:lnTo>
                <a:lnTo>
                  <a:pt x="3289677" y="2597933"/>
                </a:lnTo>
                <a:lnTo>
                  <a:pt x="3311020" y="2558046"/>
                </a:lnTo>
                <a:lnTo>
                  <a:pt x="3331356" y="2517554"/>
                </a:lnTo>
                <a:lnTo>
                  <a:pt x="3350668" y="2476471"/>
                </a:lnTo>
                <a:lnTo>
                  <a:pt x="3368938" y="2434816"/>
                </a:lnTo>
                <a:lnTo>
                  <a:pt x="3386151" y="2392604"/>
                </a:lnTo>
                <a:lnTo>
                  <a:pt x="3402290" y="2349853"/>
                </a:lnTo>
                <a:lnTo>
                  <a:pt x="3417338" y="2306580"/>
                </a:lnTo>
                <a:lnTo>
                  <a:pt x="3431278" y="2262800"/>
                </a:lnTo>
                <a:lnTo>
                  <a:pt x="3444093" y="2218531"/>
                </a:lnTo>
                <a:lnTo>
                  <a:pt x="3455767" y="2173789"/>
                </a:lnTo>
                <a:lnTo>
                  <a:pt x="3466284" y="2128591"/>
                </a:lnTo>
                <a:lnTo>
                  <a:pt x="3475625" y="2082954"/>
                </a:lnTo>
                <a:lnTo>
                  <a:pt x="3483775" y="2036895"/>
                </a:lnTo>
                <a:lnTo>
                  <a:pt x="3490718" y="1990429"/>
                </a:lnTo>
                <a:lnTo>
                  <a:pt x="3496435" y="1943575"/>
                </a:lnTo>
                <a:lnTo>
                  <a:pt x="3500911" y="1896348"/>
                </a:lnTo>
                <a:lnTo>
                  <a:pt x="3504129" y="1848765"/>
                </a:lnTo>
                <a:lnTo>
                  <a:pt x="3506072" y="1800844"/>
                </a:lnTo>
                <a:lnTo>
                  <a:pt x="3506724" y="1752600"/>
                </a:lnTo>
                <a:lnTo>
                  <a:pt x="3506072" y="1704355"/>
                </a:lnTo>
                <a:lnTo>
                  <a:pt x="3504129" y="1656434"/>
                </a:lnTo>
                <a:lnTo>
                  <a:pt x="3500911" y="1608851"/>
                </a:lnTo>
                <a:lnTo>
                  <a:pt x="3496435" y="1561624"/>
                </a:lnTo>
                <a:lnTo>
                  <a:pt x="3490718" y="1514770"/>
                </a:lnTo>
                <a:lnTo>
                  <a:pt x="3483775" y="1468304"/>
                </a:lnTo>
                <a:lnTo>
                  <a:pt x="3475625" y="1422245"/>
                </a:lnTo>
                <a:lnTo>
                  <a:pt x="3466284" y="1376608"/>
                </a:lnTo>
                <a:lnTo>
                  <a:pt x="3455767" y="1331410"/>
                </a:lnTo>
                <a:lnTo>
                  <a:pt x="3444093" y="1286668"/>
                </a:lnTo>
                <a:lnTo>
                  <a:pt x="3431278" y="1242399"/>
                </a:lnTo>
                <a:lnTo>
                  <a:pt x="3417338" y="1198619"/>
                </a:lnTo>
                <a:lnTo>
                  <a:pt x="3402290" y="1155346"/>
                </a:lnTo>
                <a:lnTo>
                  <a:pt x="3386151" y="1112595"/>
                </a:lnTo>
                <a:lnTo>
                  <a:pt x="3368938" y="1070383"/>
                </a:lnTo>
                <a:lnTo>
                  <a:pt x="3350668" y="1028728"/>
                </a:lnTo>
                <a:lnTo>
                  <a:pt x="3331356" y="987645"/>
                </a:lnTo>
                <a:lnTo>
                  <a:pt x="3311020" y="947153"/>
                </a:lnTo>
                <a:lnTo>
                  <a:pt x="3289677" y="907266"/>
                </a:lnTo>
                <a:lnTo>
                  <a:pt x="3267343" y="868002"/>
                </a:lnTo>
                <a:lnTo>
                  <a:pt x="3244034" y="829378"/>
                </a:lnTo>
                <a:lnTo>
                  <a:pt x="3219769" y="791410"/>
                </a:lnTo>
                <a:lnTo>
                  <a:pt x="3194562" y="754116"/>
                </a:lnTo>
                <a:lnTo>
                  <a:pt x="3168432" y="717511"/>
                </a:lnTo>
                <a:lnTo>
                  <a:pt x="3141395" y="681612"/>
                </a:lnTo>
                <a:lnTo>
                  <a:pt x="3113466" y="646437"/>
                </a:lnTo>
                <a:lnTo>
                  <a:pt x="3084665" y="612002"/>
                </a:lnTo>
                <a:lnTo>
                  <a:pt x="3055006" y="578323"/>
                </a:lnTo>
                <a:lnTo>
                  <a:pt x="3024506" y="545417"/>
                </a:lnTo>
                <a:lnTo>
                  <a:pt x="2993183" y="513302"/>
                </a:lnTo>
                <a:lnTo>
                  <a:pt x="2961053" y="481993"/>
                </a:lnTo>
                <a:lnTo>
                  <a:pt x="2928133" y="451507"/>
                </a:lnTo>
                <a:lnTo>
                  <a:pt x="2894439" y="421862"/>
                </a:lnTo>
                <a:lnTo>
                  <a:pt x="2859988" y="393073"/>
                </a:lnTo>
                <a:lnTo>
                  <a:pt x="2824797" y="365158"/>
                </a:lnTo>
                <a:lnTo>
                  <a:pt x="2788883" y="338132"/>
                </a:lnTo>
                <a:lnTo>
                  <a:pt x="2752262" y="312014"/>
                </a:lnTo>
                <a:lnTo>
                  <a:pt x="2714951" y="286819"/>
                </a:lnTo>
                <a:lnTo>
                  <a:pt x="2676967" y="262565"/>
                </a:lnTo>
                <a:lnTo>
                  <a:pt x="2638326" y="239268"/>
                </a:lnTo>
                <a:lnTo>
                  <a:pt x="2599045" y="216944"/>
                </a:lnTo>
                <a:lnTo>
                  <a:pt x="2559141" y="195610"/>
                </a:lnTo>
                <a:lnTo>
                  <a:pt x="2518631" y="175284"/>
                </a:lnTo>
                <a:lnTo>
                  <a:pt x="2477531" y="155981"/>
                </a:lnTo>
                <a:lnTo>
                  <a:pt x="2435858" y="137719"/>
                </a:lnTo>
                <a:lnTo>
                  <a:pt x="2393628" y="120514"/>
                </a:lnTo>
                <a:lnTo>
                  <a:pt x="2350859" y="104383"/>
                </a:lnTo>
                <a:lnTo>
                  <a:pt x="2307567" y="89342"/>
                </a:lnTo>
                <a:lnTo>
                  <a:pt x="2263769" y="75409"/>
                </a:lnTo>
                <a:lnTo>
                  <a:pt x="2219481" y="62600"/>
                </a:lnTo>
                <a:lnTo>
                  <a:pt x="2174721" y="50931"/>
                </a:lnTo>
                <a:lnTo>
                  <a:pt x="2129505" y="40420"/>
                </a:lnTo>
                <a:lnTo>
                  <a:pt x="2083849" y="31083"/>
                </a:lnTo>
                <a:lnTo>
                  <a:pt x="2037771" y="22936"/>
                </a:lnTo>
                <a:lnTo>
                  <a:pt x="1991287" y="15998"/>
                </a:lnTo>
                <a:lnTo>
                  <a:pt x="1944413" y="10283"/>
                </a:lnTo>
                <a:lnTo>
                  <a:pt x="1897167" y="5809"/>
                </a:lnTo>
                <a:lnTo>
                  <a:pt x="1849565" y="2593"/>
                </a:lnTo>
                <a:lnTo>
                  <a:pt x="1801625" y="651"/>
                </a:lnTo>
                <a:lnTo>
                  <a:pt x="1753362" y="0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 defTabSz="914400"/>
            <a:endParaRPr lang="en-ID" sz="2000" dirty="0" smtClean="0">
              <a:solidFill>
                <a:schemeClr val="tx1"/>
              </a:solidFill>
            </a:endParaRPr>
          </a:p>
          <a:p>
            <a:pPr algn="ctr" defTabSz="914400"/>
            <a:endParaRPr lang="en-ID" sz="2000" dirty="0">
              <a:solidFill>
                <a:schemeClr val="tx1"/>
              </a:solidFill>
            </a:endParaRPr>
          </a:p>
          <a:p>
            <a:pPr algn="ctr" defTabSz="914400"/>
            <a:r>
              <a:rPr lang="en-ID" sz="2000" dirty="0" smtClean="0">
                <a:solidFill>
                  <a:schemeClr val="tx1"/>
                </a:solidFill>
              </a:rPr>
              <a:t>Pemerintah </a:t>
            </a:r>
            <a:r>
              <a:rPr lang="en-ID" sz="2000" dirty="0">
                <a:solidFill>
                  <a:schemeClr val="tx1"/>
                </a:solidFill>
              </a:rPr>
              <a:t>Provinsi Jawa Timur </a:t>
            </a:r>
            <a:endParaRPr lang="en-ID" sz="2000" dirty="0" smtClean="0">
              <a:solidFill>
                <a:schemeClr val="tx1"/>
              </a:solidFill>
            </a:endParaRPr>
          </a:p>
          <a:p>
            <a:pPr algn="ctr" defTabSz="914400"/>
            <a:r>
              <a:rPr lang="en-ID" sz="2000" dirty="0" smtClean="0">
                <a:solidFill>
                  <a:schemeClr val="tx1"/>
                </a:solidFill>
              </a:rPr>
              <a:t>Nilai SAKIP A</a:t>
            </a:r>
            <a:endParaRPr sz="2000" dirty="0">
              <a:solidFill>
                <a:schemeClr val="tx1"/>
              </a:solidFill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049408"/>
            <a:ext cx="731520" cy="731520"/>
          </a:xfrm>
          <a:prstGeom prst="rect">
            <a:avLst/>
          </a:prstGeom>
          <a:noFill/>
          <a:ln>
            <a:noFill/>
          </a:ln>
          <a:effectLst>
            <a:outerShdw dist="35921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40560" y="1025441"/>
            <a:ext cx="29158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2000" dirty="0" err="1" smtClean="0"/>
              <a:t>Membuat</a:t>
            </a:r>
            <a:r>
              <a:rPr lang="en-ID" sz="2000" dirty="0" smtClean="0"/>
              <a:t> </a:t>
            </a:r>
            <a:r>
              <a:rPr lang="en-ID" sz="2000" dirty="0" err="1"/>
              <a:t>regulasi</a:t>
            </a:r>
            <a:r>
              <a:rPr lang="en-ID" sz="2000" dirty="0"/>
              <a:t> </a:t>
            </a:r>
            <a:r>
              <a:rPr lang="en-ID" sz="2000" dirty="0" err="1"/>
              <a:t>tapi</a:t>
            </a:r>
            <a:r>
              <a:rPr lang="en-ID" sz="2000" dirty="0"/>
              <a:t> </a:t>
            </a:r>
            <a:r>
              <a:rPr lang="en-ID" sz="2000" dirty="0" err="1"/>
              <a:t>hanya</a:t>
            </a:r>
            <a:r>
              <a:rPr lang="en-ID" sz="2000" dirty="0"/>
              <a:t> </a:t>
            </a:r>
            <a:r>
              <a:rPr lang="en-ID" sz="2000" dirty="0" err="1"/>
              <a:t>sebatas</a:t>
            </a:r>
            <a:r>
              <a:rPr lang="en-ID" sz="2000" dirty="0"/>
              <a:t> </a:t>
            </a:r>
            <a:r>
              <a:rPr lang="en-ID" sz="2000" dirty="0" err="1"/>
              <a:t>pemenuhan</a:t>
            </a:r>
            <a:r>
              <a:rPr lang="en-ID" sz="2000" dirty="0"/>
              <a:t> </a:t>
            </a:r>
            <a:r>
              <a:rPr lang="en-ID" sz="2000" dirty="0" err="1"/>
              <a:t>saja</a:t>
            </a:r>
            <a:r>
              <a:rPr lang="en-ID" sz="2000" dirty="0"/>
              <a:t> </a:t>
            </a:r>
            <a:r>
              <a:rPr lang="en-ID" sz="2000" dirty="0" err="1"/>
              <a:t>belum</a:t>
            </a:r>
            <a:r>
              <a:rPr lang="en-ID" sz="2000" dirty="0"/>
              <a:t> </a:t>
            </a:r>
            <a:r>
              <a:rPr lang="en-ID" sz="2000" dirty="0" err="1" smtClean="0"/>
              <a:t>diimplementasikan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172137" y="4269938"/>
            <a:ext cx="431965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ID" sz="2000" b="1" dirty="0" smtClean="0"/>
              <a:t>Rekomendasi Kemenpan :</a:t>
            </a:r>
          </a:p>
          <a:p>
            <a:pPr lvl="0" algn="just"/>
            <a:r>
              <a:rPr lang="en-ID" sz="2000" dirty="0" smtClean="0"/>
              <a:t>Menyusun Indikator Kinerja Individu yang selaras dengan kinerja organisasi, serta dijadikan acuan dalam penyusunan </a:t>
            </a:r>
            <a:r>
              <a:rPr lang="en-ID" sz="2000" b="1" dirty="0" smtClean="0"/>
              <a:t>SKP</a:t>
            </a:r>
            <a:r>
              <a:rPr lang="en-ID" sz="2000" dirty="0" smtClean="0"/>
              <a:t> mendorong pelaksanaan reviu kinerja secara berjenjang baik pada tingkatan organisasi maupun </a:t>
            </a:r>
            <a:r>
              <a:rPr lang="en-ID" sz="2000" b="1" dirty="0" smtClean="0"/>
              <a:t>individu</a:t>
            </a:r>
          </a:p>
        </p:txBody>
      </p:sp>
      <p:sp>
        <p:nvSpPr>
          <p:cNvPr id="13" name="object 12"/>
          <p:cNvSpPr/>
          <p:nvPr/>
        </p:nvSpPr>
        <p:spPr>
          <a:xfrm>
            <a:off x="2687251" y="3366592"/>
            <a:ext cx="834391" cy="835343"/>
          </a:xfrm>
          <a:custGeom>
            <a:avLst/>
            <a:gdLst/>
            <a:ahLst/>
            <a:cxnLst/>
            <a:rect l="l" t="t" r="r" b="b"/>
            <a:pathLst>
              <a:path w="1668779" h="1670684">
                <a:moveTo>
                  <a:pt x="834390" y="0"/>
                </a:moveTo>
                <a:lnTo>
                  <a:pt x="787035" y="1321"/>
                </a:lnTo>
                <a:lnTo>
                  <a:pt x="740375" y="5240"/>
                </a:lnTo>
                <a:lnTo>
                  <a:pt x="694479" y="11686"/>
                </a:lnTo>
                <a:lnTo>
                  <a:pt x="649417" y="20587"/>
                </a:lnTo>
                <a:lnTo>
                  <a:pt x="605260" y="31874"/>
                </a:lnTo>
                <a:lnTo>
                  <a:pt x="562079" y="45476"/>
                </a:lnTo>
                <a:lnTo>
                  <a:pt x="519943" y="61323"/>
                </a:lnTo>
                <a:lnTo>
                  <a:pt x="478924" y="79343"/>
                </a:lnTo>
                <a:lnTo>
                  <a:pt x="439091" y="99467"/>
                </a:lnTo>
                <a:lnTo>
                  <a:pt x="400515" y="121625"/>
                </a:lnTo>
                <a:lnTo>
                  <a:pt x="363266" y="145744"/>
                </a:lnTo>
                <a:lnTo>
                  <a:pt x="327415" y="171756"/>
                </a:lnTo>
                <a:lnTo>
                  <a:pt x="293031" y="199590"/>
                </a:lnTo>
                <a:lnTo>
                  <a:pt x="260187" y="229175"/>
                </a:lnTo>
                <a:lnTo>
                  <a:pt x="228951" y="260440"/>
                </a:lnTo>
                <a:lnTo>
                  <a:pt x="199394" y="293315"/>
                </a:lnTo>
                <a:lnTo>
                  <a:pt x="171588" y="327731"/>
                </a:lnTo>
                <a:lnTo>
                  <a:pt x="145601" y="363615"/>
                </a:lnTo>
                <a:lnTo>
                  <a:pt x="121504" y="400898"/>
                </a:lnTo>
                <a:lnTo>
                  <a:pt x="99369" y="439509"/>
                </a:lnTo>
                <a:lnTo>
                  <a:pt x="79264" y="479378"/>
                </a:lnTo>
                <a:lnTo>
                  <a:pt x="61261" y="520435"/>
                </a:lnTo>
                <a:lnTo>
                  <a:pt x="45431" y="562608"/>
                </a:lnTo>
                <a:lnTo>
                  <a:pt x="31842" y="605827"/>
                </a:lnTo>
                <a:lnTo>
                  <a:pt x="20567" y="650022"/>
                </a:lnTo>
                <a:lnTo>
                  <a:pt x="11674" y="695123"/>
                </a:lnTo>
                <a:lnTo>
                  <a:pt x="5235" y="741058"/>
                </a:lnTo>
                <a:lnTo>
                  <a:pt x="1320" y="787758"/>
                </a:lnTo>
                <a:lnTo>
                  <a:pt x="0" y="835151"/>
                </a:lnTo>
                <a:lnTo>
                  <a:pt x="1320" y="882545"/>
                </a:lnTo>
                <a:lnTo>
                  <a:pt x="5235" y="929245"/>
                </a:lnTo>
                <a:lnTo>
                  <a:pt x="11674" y="975180"/>
                </a:lnTo>
                <a:lnTo>
                  <a:pt x="20567" y="1020281"/>
                </a:lnTo>
                <a:lnTo>
                  <a:pt x="31842" y="1064476"/>
                </a:lnTo>
                <a:lnTo>
                  <a:pt x="45431" y="1107695"/>
                </a:lnTo>
                <a:lnTo>
                  <a:pt x="61261" y="1149868"/>
                </a:lnTo>
                <a:lnTo>
                  <a:pt x="79264" y="1190925"/>
                </a:lnTo>
                <a:lnTo>
                  <a:pt x="99369" y="1230794"/>
                </a:lnTo>
                <a:lnTo>
                  <a:pt x="121504" y="1269405"/>
                </a:lnTo>
                <a:lnTo>
                  <a:pt x="145601" y="1306688"/>
                </a:lnTo>
                <a:lnTo>
                  <a:pt x="171588" y="1342572"/>
                </a:lnTo>
                <a:lnTo>
                  <a:pt x="199394" y="1376988"/>
                </a:lnTo>
                <a:lnTo>
                  <a:pt x="228951" y="1409863"/>
                </a:lnTo>
                <a:lnTo>
                  <a:pt x="260187" y="1441128"/>
                </a:lnTo>
                <a:lnTo>
                  <a:pt x="293031" y="1470713"/>
                </a:lnTo>
                <a:lnTo>
                  <a:pt x="327415" y="1498547"/>
                </a:lnTo>
                <a:lnTo>
                  <a:pt x="363266" y="1524559"/>
                </a:lnTo>
                <a:lnTo>
                  <a:pt x="400515" y="1548678"/>
                </a:lnTo>
                <a:lnTo>
                  <a:pt x="439091" y="1570836"/>
                </a:lnTo>
                <a:lnTo>
                  <a:pt x="478924" y="1590960"/>
                </a:lnTo>
                <a:lnTo>
                  <a:pt x="519943" y="1608980"/>
                </a:lnTo>
                <a:lnTo>
                  <a:pt x="562079" y="1624827"/>
                </a:lnTo>
                <a:lnTo>
                  <a:pt x="605260" y="1638429"/>
                </a:lnTo>
                <a:lnTo>
                  <a:pt x="649417" y="1649716"/>
                </a:lnTo>
                <a:lnTo>
                  <a:pt x="694479" y="1658617"/>
                </a:lnTo>
                <a:lnTo>
                  <a:pt x="740375" y="1665063"/>
                </a:lnTo>
                <a:lnTo>
                  <a:pt x="787035" y="1668982"/>
                </a:lnTo>
                <a:lnTo>
                  <a:pt x="834390" y="1670303"/>
                </a:lnTo>
                <a:lnTo>
                  <a:pt x="881744" y="1668982"/>
                </a:lnTo>
                <a:lnTo>
                  <a:pt x="928404" y="1665063"/>
                </a:lnTo>
                <a:lnTo>
                  <a:pt x="974300" y="1658617"/>
                </a:lnTo>
                <a:lnTo>
                  <a:pt x="1019362" y="1649716"/>
                </a:lnTo>
                <a:lnTo>
                  <a:pt x="1063519" y="1638429"/>
                </a:lnTo>
                <a:lnTo>
                  <a:pt x="1106700" y="1624827"/>
                </a:lnTo>
                <a:lnTo>
                  <a:pt x="1148836" y="1608980"/>
                </a:lnTo>
                <a:lnTo>
                  <a:pt x="1189855" y="1590960"/>
                </a:lnTo>
                <a:lnTo>
                  <a:pt x="1229688" y="1570836"/>
                </a:lnTo>
                <a:lnTo>
                  <a:pt x="1268264" y="1548678"/>
                </a:lnTo>
                <a:lnTo>
                  <a:pt x="1305513" y="1524559"/>
                </a:lnTo>
                <a:lnTo>
                  <a:pt x="1341364" y="1498547"/>
                </a:lnTo>
                <a:lnTo>
                  <a:pt x="1375748" y="1470713"/>
                </a:lnTo>
                <a:lnTo>
                  <a:pt x="1408592" y="1441128"/>
                </a:lnTo>
                <a:lnTo>
                  <a:pt x="1439828" y="1409863"/>
                </a:lnTo>
                <a:lnTo>
                  <a:pt x="1469385" y="1376988"/>
                </a:lnTo>
                <a:lnTo>
                  <a:pt x="1497191" y="1342572"/>
                </a:lnTo>
                <a:lnTo>
                  <a:pt x="1523178" y="1306688"/>
                </a:lnTo>
                <a:lnTo>
                  <a:pt x="1547275" y="1269405"/>
                </a:lnTo>
                <a:lnTo>
                  <a:pt x="1569410" y="1230794"/>
                </a:lnTo>
                <a:lnTo>
                  <a:pt x="1589515" y="1190925"/>
                </a:lnTo>
                <a:lnTo>
                  <a:pt x="1607518" y="1149868"/>
                </a:lnTo>
                <a:lnTo>
                  <a:pt x="1623348" y="1107695"/>
                </a:lnTo>
                <a:lnTo>
                  <a:pt x="1636937" y="1064476"/>
                </a:lnTo>
                <a:lnTo>
                  <a:pt x="1648212" y="1020281"/>
                </a:lnTo>
                <a:lnTo>
                  <a:pt x="1657105" y="975180"/>
                </a:lnTo>
                <a:lnTo>
                  <a:pt x="1663544" y="929245"/>
                </a:lnTo>
                <a:lnTo>
                  <a:pt x="1667459" y="882545"/>
                </a:lnTo>
                <a:lnTo>
                  <a:pt x="1668779" y="835151"/>
                </a:lnTo>
                <a:lnTo>
                  <a:pt x="1667459" y="787758"/>
                </a:lnTo>
                <a:lnTo>
                  <a:pt x="1663544" y="741058"/>
                </a:lnTo>
                <a:lnTo>
                  <a:pt x="1657105" y="695123"/>
                </a:lnTo>
                <a:lnTo>
                  <a:pt x="1648212" y="650022"/>
                </a:lnTo>
                <a:lnTo>
                  <a:pt x="1636937" y="605827"/>
                </a:lnTo>
                <a:lnTo>
                  <a:pt x="1623348" y="562608"/>
                </a:lnTo>
                <a:lnTo>
                  <a:pt x="1607518" y="520435"/>
                </a:lnTo>
                <a:lnTo>
                  <a:pt x="1589515" y="479378"/>
                </a:lnTo>
                <a:lnTo>
                  <a:pt x="1569410" y="439509"/>
                </a:lnTo>
                <a:lnTo>
                  <a:pt x="1547275" y="400898"/>
                </a:lnTo>
                <a:lnTo>
                  <a:pt x="1523178" y="363615"/>
                </a:lnTo>
                <a:lnTo>
                  <a:pt x="1497191" y="327731"/>
                </a:lnTo>
                <a:lnTo>
                  <a:pt x="1469385" y="293315"/>
                </a:lnTo>
                <a:lnTo>
                  <a:pt x="1439828" y="260440"/>
                </a:lnTo>
                <a:lnTo>
                  <a:pt x="1408592" y="229175"/>
                </a:lnTo>
                <a:lnTo>
                  <a:pt x="1375748" y="199590"/>
                </a:lnTo>
                <a:lnTo>
                  <a:pt x="1341364" y="171756"/>
                </a:lnTo>
                <a:lnTo>
                  <a:pt x="1305513" y="145744"/>
                </a:lnTo>
                <a:lnTo>
                  <a:pt x="1268264" y="121625"/>
                </a:lnTo>
                <a:lnTo>
                  <a:pt x="1229688" y="99467"/>
                </a:lnTo>
                <a:lnTo>
                  <a:pt x="1189855" y="79343"/>
                </a:lnTo>
                <a:lnTo>
                  <a:pt x="1148836" y="61323"/>
                </a:lnTo>
                <a:lnTo>
                  <a:pt x="1106700" y="45476"/>
                </a:lnTo>
                <a:lnTo>
                  <a:pt x="1063519" y="31874"/>
                </a:lnTo>
                <a:lnTo>
                  <a:pt x="1019362" y="20587"/>
                </a:lnTo>
                <a:lnTo>
                  <a:pt x="974300" y="11686"/>
                </a:lnTo>
                <a:lnTo>
                  <a:pt x="928404" y="5240"/>
                </a:lnTo>
                <a:lnTo>
                  <a:pt x="881744" y="1321"/>
                </a:lnTo>
                <a:lnTo>
                  <a:pt x="834390" y="0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pPr defTabSz="914400"/>
            <a:endParaRPr sz="900">
              <a:solidFill>
                <a:prstClr val="black"/>
              </a:solidFill>
            </a:endParaRPr>
          </a:p>
        </p:txBody>
      </p:sp>
      <p:pic>
        <p:nvPicPr>
          <p:cNvPr id="14" name="Picture 4" descr="Image result for icon ora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809" y="3424462"/>
            <a:ext cx="604331" cy="535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6065832" y="2420888"/>
            <a:ext cx="31866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2000" b="1" u="sng" dirty="0" smtClean="0"/>
              <a:t>MONITORING</a:t>
            </a:r>
          </a:p>
          <a:p>
            <a:r>
              <a:rPr lang="en-ID" sz="2000" dirty="0" err="1" smtClean="0"/>
              <a:t>pengawasan</a:t>
            </a:r>
            <a:r>
              <a:rPr lang="en-ID" sz="2000" dirty="0" smtClean="0"/>
              <a:t> </a:t>
            </a:r>
            <a:r>
              <a:rPr lang="en-ID" sz="2000" dirty="0"/>
              <a:t>yang </a:t>
            </a:r>
            <a:r>
              <a:rPr lang="en-ID" sz="2000" dirty="0" err="1"/>
              <a:t>dilakukan</a:t>
            </a:r>
            <a:r>
              <a:rPr lang="en-ID" sz="2000" dirty="0"/>
              <a:t> </a:t>
            </a:r>
            <a:r>
              <a:rPr lang="en-ID" sz="2000" dirty="0" err="1"/>
              <a:t>atasan</a:t>
            </a:r>
            <a:r>
              <a:rPr lang="en-ID" sz="2000" dirty="0"/>
              <a:t> </a:t>
            </a:r>
            <a:r>
              <a:rPr lang="en-ID" sz="2000" dirty="0" err="1"/>
              <a:t>pada</a:t>
            </a:r>
            <a:r>
              <a:rPr lang="en-ID" sz="2000" dirty="0"/>
              <a:t> </a:t>
            </a:r>
            <a:r>
              <a:rPr lang="en-ID" sz="2000" dirty="0" err="1"/>
              <a:t>bawahan</a:t>
            </a:r>
            <a:r>
              <a:rPr lang="en-ID" sz="2000" dirty="0"/>
              <a:t> </a:t>
            </a:r>
            <a:r>
              <a:rPr lang="en-ID" sz="2000" dirty="0" err="1"/>
              <a:t>disetiap</a:t>
            </a:r>
            <a:r>
              <a:rPr lang="en-ID" sz="2000" dirty="0"/>
              <a:t> </a:t>
            </a:r>
            <a:r>
              <a:rPr lang="en-ID" sz="2000" dirty="0" err="1"/>
              <a:t>jenjangnya</a:t>
            </a:r>
            <a:r>
              <a:rPr lang="en-ID" sz="2000" dirty="0"/>
              <a:t> </a:t>
            </a:r>
            <a:r>
              <a:rPr lang="en-ID" sz="2000" dirty="0" err="1"/>
              <a:t>belum</a:t>
            </a:r>
            <a:r>
              <a:rPr lang="en-ID" sz="2000" dirty="0"/>
              <a:t> </a:t>
            </a:r>
            <a:r>
              <a:rPr lang="en-ID" sz="2000" dirty="0" err="1" smtClean="0"/>
              <a:t>dilakukan</a:t>
            </a:r>
            <a:r>
              <a:rPr lang="en-ID" sz="2000" dirty="0"/>
              <a:t> </a:t>
            </a:r>
            <a:r>
              <a:rPr lang="en-ID" sz="2000" dirty="0" err="1" smtClean="0"/>
              <a:t>seperti</a:t>
            </a:r>
            <a:r>
              <a:rPr lang="en-ID" sz="2000" dirty="0" smtClean="0"/>
              <a:t> </a:t>
            </a:r>
            <a:r>
              <a:rPr lang="en-ID" sz="2000" dirty="0"/>
              <a:t>dialog </a:t>
            </a:r>
            <a:r>
              <a:rPr lang="en-ID" sz="2000" dirty="0" err="1"/>
              <a:t>kinerja</a:t>
            </a:r>
            <a:r>
              <a:rPr lang="en-ID" sz="2000" dirty="0"/>
              <a:t> </a:t>
            </a:r>
            <a:r>
              <a:rPr lang="en-ID" sz="2000" dirty="0" err="1"/>
              <a:t>atasan</a:t>
            </a:r>
            <a:r>
              <a:rPr lang="en-ID" sz="2000" dirty="0"/>
              <a:t> </a:t>
            </a:r>
            <a:r>
              <a:rPr lang="en-ID" sz="2000" dirty="0" err="1"/>
              <a:t>melakukan</a:t>
            </a:r>
            <a:r>
              <a:rPr lang="en-ID" sz="2000" dirty="0"/>
              <a:t> </a:t>
            </a:r>
            <a:r>
              <a:rPr lang="en-ID" sz="2000" dirty="0" err="1"/>
              <a:t>koreksi</a:t>
            </a:r>
            <a:r>
              <a:rPr lang="en-ID" sz="2000" dirty="0"/>
              <a:t> </a:t>
            </a:r>
            <a:r>
              <a:rPr lang="en-ID" sz="2000" dirty="0" err="1"/>
              <a:t>apakah</a:t>
            </a:r>
            <a:r>
              <a:rPr lang="en-ID" sz="2000" dirty="0"/>
              <a:t> </a:t>
            </a:r>
            <a:r>
              <a:rPr lang="en-ID" sz="2000" dirty="0" err="1"/>
              <a:t>hasil</a:t>
            </a:r>
            <a:r>
              <a:rPr lang="en-ID" sz="2000" dirty="0"/>
              <a:t> </a:t>
            </a:r>
            <a:r>
              <a:rPr lang="en-ID" sz="2000" dirty="0" err="1"/>
              <a:t>kerja</a:t>
            </a:r>
            <a:r>
              <a:rPr lang="en-ID" sz="2000" dirty="0"/>
              <a:t> </a:t>
            </a:r>
            <a:r>
              <a:rPr lang="en-ID" sz="2000" dirty="0" err="1"/>
              <a:t>bawahan</a:t>
            </a:r>
            <a:r>
              <a:rPr lang="en-ID" sz="2000" dirty="0"/>
              <a:t> </a:t>
            </a:r>
            <a:r>
              <a:rPr lang="en-ID" sz="2000" dirty="0" err="1"/>
              <a:t>sudah</a:t>
            </a:r>
            <a:r>
              <a:rPr lang="en-ID" sz="2000" dirty="0"/>
              <a:t> </a:t>
            </a:r>
            <a:r>
              <a:rPr lang="en-ID" sz="2000" dirty="0" err="1"/>
              <a:t>ada</a:t>
            </a:r>
            <a:r>
              <a:rPr lang="en-ID" sz="2000" dirty="0"/>
              <a:t> </a:t>
            </a:r>
            <a:r>
              <a:rPr lang="en-ID" sz="2000" dirty="0" err="1"/>
              <a:t>keterkaitan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kinerja</a:t>
            </a:r>
            <a:r>
              <a:rPr lang="en-ID" sz="2000" dirty="0"/>
              <a:t> </a:t>
            </a:r>
            <a:r>
              <a:rPr lang="en-ID" sz="2000" dirty="0" err="1"/>
              <a:t>organisasi</a:t>
            </a:r>
            <a:r>
              <a:rPr lang="en-ID" sz="2000" dirty="0"/>
              <a:t>, </a:t>
            </a:r>
            <a:r>
              <a:rPr lang="en-ID" sz="2000" dirty="0" err="1"/>
              <a:t>belum</a:t>
            </a:r>
            <a:r>
              <a:rPr lang="en-ID" sz="2000" dirty="0"/>
              <a:t> </a:t>
            </a:r>
            <a:r>
              <a:rPr lang="en-ID" sz="2000" dirty="0" err="1"/>
              <a:t>ada</a:t>
            </a:r>
            <a:r>
              <a:rPr lang="en-ID" sz="2000" dirty="0"/>
              <a:t> </a:t>
            </a:r>
            <a:r>
              <a:rPr lang="en-ID" sz="2000" dirty="0" err="1"/>
              <a:t>mekanisme</a:t>
            </a:r>
            <a:r>
              <a:rPr lang="en-ID" sz="2000" dirty="0"/>
              <a:t> </a:t>
            </a:r>
            <a:r>
              <a:rPr lang="en-ID" sz="2000" dirty="0" err="1"/>
              <a:t>adanya</a:t>
            </a:r>
            <a:r>
              <a:rPr lang="en-ID" sz="2000" dirty="0"/>
              <a:t> coaching, </a:t>
            </a:r>
            <a:r>
              <a:rPr lang="en-ID" sz="2000" dirty="0" err="1"/>
              <a:t>supervisi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menjadi</a:t>
            </a:r>
            <a:r>
              <a:rPr lang="en-ID" sz="2000" dirty="0"/>
              <a:t> mentor </a:t>
            </a:r>
            <a:r>
              <a:rPr lang="en-ID" sz="2000" dirty="0" err="1" smtClean="0"/>
              <a:t>bawahan</a:t>
            </a:r>
            <a:endParaRPr lang="en-US" sz="2000" dirty="0"/>
          </a:p>
        </p:txBody>
      </p:sp>
      <p:sp>
        <p:nvSpPr>
          <p:cNvPr id="16" name="object 20"/>
          <p:cNvSpPr/>
          <p:nvPr/>
        </p:nvSpPr>
        <p:spPr>
          <a:xfrm>
            <a:off x="5220072" y="4105825"/>
            <a:ext cx="834391" cy="835343"/>
          </a:xfrm>
          <a:custGeom>
            <a:avLst/>
            <a:gdLst/>
            <a:ahLst/>
            <a:cxnLst/>
            <a:rect l="l" t="t" r="r" b="b"/>
            <a:pathLst>
              <a:path w="1668779" h="1670684">
                <a:moveTo>
                  <a:pt x="834390" y="0"/>
                </a:moveTo>
                <a:lnTo>
                  <a:pt x="787035" y="1321"/>
                </a:lnTo>
                <a:lnTo>
                  <a:pt x="740375" y="5240"/>
                </a:lnTo>
                <a:lnTo>
                  <a:pt x="694479" y="11686"/>
                </a:lnTo>
                <a:lnTo>
                  <a:pt x="649417" y="20587"/>
                </a:lnTo>
                <a:lnTo>
                  <a:pt x="605260" y="31874"/>
                </a:lnTo>
                <a:lnTo>
                  <a:pt x="562079" y="45476"/>
                </a:lnTo>
                <a:lnTo>
                  <a:pt x="519943" y="61323"/>
                </a:lnTo>
                <a:lnTo>
                  <a:pt x="478924" y="79343"/>
                </a:lnTo>
                <a:lnTo>
                  <a:pt x="439091" y="99467"/>
                </a:lnTo>
                <a:lnTo>
                  <a:pt x="400515" y="121625"/>
                </a:lnTo>
                <a:lnTo>
                  <a:pt x="363266" y="145744"/>
                </a:lnTo>
                <a:lnTo>
                  <a:pt x="327415" y="171756"/>
                </a:lnTo>
                <a:lnTo>
                  <a:pt x="293031" y="199590"/>
                </a:lnTo>
                <a:lnTo>
                  <a:pt x="260187" y="229175"/>
                </a:lnTo>
                <a:lnTo>
                  <a:pt x="228951" y="260440"/>
                </a:lnTo>
                <a:lnTo>
                  <a:pt x="199394" y="293315"/>
                </a:lnTo>
                <a:lnTo>
                  <a:pt x="171588" y="327731"/>
                </a:lnTo>
                <a:lnTo>
                  <a:pt x="145601" y="363615"/>
                </a:lnTo>
                <a:lnTo>
                  <a:pt x="121504" y="400898"/>
                </a:lnTo>
                <a:lnTo>
                  <a:pt x="99369" y="439509"/>
                </a:lnTo>
                <a:lnTo>
                  <a:pt x="79264" y="479378"/>
                </a:lnTo>
                <a:lnTo>
                  <a:pt x="61261" y="520435"/>
                </a:lnTo>
                <a:lnTo>
                  <a:pt x="45431" y="562608"/>
                </a:lnTo>
                <a:lnTo>
                  <a:pt x="31842" y="605827"/>
                </a:lnTo>
                <a:lnTo>
                  <a:pt x="20567" y="650022"/>
                </a:lnTo>
                <a:lnTo>
                  <a:pt x="11674" y="695123"/>
                </a:lnTo>
                <a:lnTo>
                  <a:pt x="5235" y="741058"/>
                </a:lnTo>
                <a:lnTo>
                  <a:pt x="1320" y="787758"/>
                </a:lnTo>
                <a:lnTo>
                  <a:pt x="0" y="835151"/>
                </a:lnTo>
                <a:lnTo>
                  <a:pt x="1320" y="882545"/>
                </a:lnTo>
                <a:lnTo>
                  <a:pt x="5235" y="929245"/>
                </a:lnTo>
                <a:lnTo>
                  <a:pt x="11674" y="975180"/>
                </a:lnTo>
                <a:lnTo>
                  <a:pt x="20567" y="1020281"/>
                </a:lnTo>
                <a:lnTo>
                  <a:pt x="31842" y="1064476"/>
                </a:lnTo>
                <a:lnTo>
                  <a:pt x="45431" y="1107695"/>
                </a:lnTo>
                <a:lnTo>
                  <a:pt x="61261" y="1149868"/>
                </a:lnTo>
                <a:lnTo>
                  <a:pt x="79264" y="1190925"/>
                </a:lnTo>
                <a:lnTo>
                  <a:pt x="99369" y="1230794"/>
                </a:lnTo>
                <a:lnTo>
                  <a:pt x="121504" y="1269405"/>
                </a:lnTo>
                <a:lnTo>
                  <a:pt x="145601" y="1306688"/>
                </a:lnTo>
                <a:lnTo>
                  <a:pt x="171588" y="1342572"/>
                </a:lnTo>
                <a:lnTo>
                  <a:pt x="199394" y="1376988"/>
                </a:lnTo>
                <a:lnTo>
                  <a:pt x="228951" y="1409863"/>
                </a:lnTo>
                <a:lnTo>
                  <a:pt x="260187" y="1441128"/>
                </a:lnTo>
                <a:lnTo>
                  <a:pt x="293031" y="1470713"/>
                </a:lnTo>
                <a:lnTo>
                  <a:pt x="327415" y="1498547"/>
                </a:lnTo>
                <a:lnTo>
                  <a:pt x="363266" y="1524559"/>
                </a:lnTo>
                <a:lnTo>
                  <a:pt x="400515" y="1548678"/>
                </a:lnTo>
                <a:lnTo>
                  <a:pt x="439091" y="1570836"/>
                </a:lnTo>
                <a:lnTo>
                  <a:pt x="478924" y="1590960"/>
                </a:lnTo>
                <a:lnTo>
                  <a:pt x="519943" y="1608980"/>
                </a:lnTo>
                <a:lnTo>
                  <a:pt x="562079" y="1624827"/>
                </a:lnTo>
                <a:lnTo>
                  <a:pt x="605260" y="1638429"/>
                </a:lnTo>
                <a:lnTo>
                  <a:pt x="649417" y="1649716"/>
                </a:lnTo>
                <a:lnTo>
                  <a:pt x="694479" y="1658617"/>
                </a:lnTo>
                <a:lnTo>
                  <a:pt x="740375" y="1665063"/>
                </a:lnTo>
                <a:lnTo>
                  <a:pt x="787035" y="1668982"/>
                </a:lnTo>
                <a:lnTo>
                  <a:pt x="834390" y="1670304"/>
                </a:lnTo>
                <a:lnTo>
                  <a:pt x="881744" y="1668982"/>
                </a:lnTo>
                <a:lnTo>
                  <a:pt x="928404" y="1665063"/>
                </a:lnTo>
                <a:lnTo>
                  <a:pt x="974300" y="1658617"/>
                </a:lnTo>
                <a:lnTo>
                  <a:pt x="1019362" y="1649716"/>
                </a:lnTo>
                <a:lnTo>
                  <a:pt x="1063519" y="1638429"/>
                </a:lnTo>
                <a:lnTo>
                  <a:pt x="1106700" y="1624827"/>
                </a:lnTo>
                <a:lnTo>
                  <a:pt x="1148836" y="1608980"/>
                </a:lnTo>
                <a:lnTo>
                  <a:pt x="1189855" y="1590960"/>
                </a:lnTo>
                <a:lnTo>
                  <a:pt x="1229688" y="1570836"/>
                </a:lnTo>
                <a:lnTo>
                  <a:pt x="1268264" y="1548678"/>
                </a:lnTo>
                <a:lnTo>
                  <a:pt x="1305513" y="1524559"/>
                </a:lnTo>
                <a:lnTo>
                  <a:pt x="1341364" y="1498547"/>
                </a:lnTo>
                <a:lnTo>
                  <a:pt x="1375748" y="1470713"/>
                </a:lnTo>
                <a:lnTo>
                  <a:pt x="1408592" y="1441128"/>
                </a:lnTo>
                <a:lnTo>
                  <a:pt x="1439828" y="1409863"/>
                </a:lnTo>
                <a:lnTo>
                  <a:pt x="1469385" y="1376988"/>
                </a:lnTo>
                <a:lnTo>
                  <a:pt x="1497191" y="1342572"/>
                </a:lnTo>
                <a:lnTo>
                  <a:pt x="1523178" y="1306688"/>
                </a:lnTo>
                <a:lnTo>
                  <a:pt x="1547275" y="1269405"/>
                </a:lnTo>
                <a:lnTo>
                  <a:pt x="1569410" y="1230794"/>
                </a:lnTo>
                <a:lnTo>
                  <a:pt x="1589515" y="1190925"/>
                </a:lnTo>
                <a:lnTo>
                  <a:pt x="1607518" y="1149868"/>
                </a:lnTo>
                <a:lnTo>
                  <a:pt x="1623348" y="1107695"/>
                </a:lnTo>
                <a:lnTo>
                  <a:pt x="1636937" y="1064476"/>
                </a:lnTo>
                <a:lnTo>
                  <a:pt x="1648212" y="1020281"/>
                </a:lnTo>
                <a:lnTo>
                  <a:pt x="1657105" y="975180"/>
                </a:lnTo>
                <a:lnTo>
                  <a:pt x="1663544" y="929245"/>
                </a:lnTo>
                <a:lnTo>
                  <a:pt x="1667459" y="882545"/>
                </a:lnTo>
                <a:lnTo>
                  <a:pt x="1668779" y="835151"/>
                </a:lnTo>
                <a:lnTo>
                  <a:pt x="1667459" y="787758"/>
                </a:lnTo>
                <a:lnTo>
                  <a:pt x="1663544" y="741058"/>
                </a:lnTo>
                <a:lnTo>
                  <a:pt x="1657105" y="695123"/>
                </a:lnTo>
                <a:lnTo>
                  <a:pt x="1648212" y="650022"/>
                </a:lnTo>
                <a:lnTo>
                  <a:pt x="1636937" y="605827"/>
                </a:lnTo>
                <a:lnTo>
                  <a:pt x="1623348" y="562608"/>
                </a:lnTo>
                <a:lnTo>
                  <a:pt x="1607518" y="520435"/>
                </a:lnTo>
                <a:lnTo>
                  <a:pt x="1589515" y="479378"/>
                </a:lnTo>
                <a:lnTo>
                  <a:pt x="1569410" y="439509"/>
                </a:lnTo>
                <a:lnTo>
                  <a:pt x="1547275" y="400898"/>
                </a:lnTo>
                <a:lnTo>
                  <a:pt x="1523178" y="363615"/>
                </a:lnTo>
                <a:lnTo>
                  <a:pt x="1497191" y="327731"/>
                </a:lnTo>
                <a:lnTo>
                  <a:pt x="1469385" y="293315"/>
                </a:lnTo>
                <a:lnTo>
                  <a:pt x="1439828" y="260440"/>
                </a:lnTo>
                <a:lnTo>
                  <a:pt x="1408592" y="229175"/>
                </a:lnTo>
                <a:lnTo>
                  <a:pt x="1375748" y="199590"/>
                </a:lnTo>
                <a:lnTo>
                  <a:pt x="1341364" y="171756"/>
                </a:lnTo>
                <a:lnTo>
                  <a:pt x="1305513" y="145744"/>
                </a:lnTo>
                <a:lnTo>
                  <a:pt x="1268264" y="121625"/>
                </a:lnTo>
                <a:lnTo>
                  <a:pt x="1229688" y="99467"/>
                </a:lnTo>
                <a:lnTo>
                  <a:pt x="1189855" y="79343"/>
                </a:lnTo>
                <a:lnTo>
                  <a:pt x="1148836" y="61323"/>
                </a:lnTo>
                <a:lnTo>
                  <a:pt x="1106700" y="45476"/>
                </a:lnTo>
                <a:lnTo>
                  <a:pt x="1063519" y="31874"/>
                </a:lnTo>
                <a:lnTo>
                  <a:pt x="1019362" y="20587"/>
                </a:lnTo>
                <a:lnTo>
                  <a:pt x="974300" y="11686"/>
                </a:lnTo>
                <a:lnTo>
                  <a:pt x="928404" y="5240"/>
                </a:lnTo>
                <a:lnTo>
                  <a:pt x="881744" y="1321"/>
                </a:lnTo>
                <a:lnTo>
                  <a:pt x="834390" y="0"/>
                </a:lnTo>
                <a:close/>
              </a:path>
            </a:pathLst>
          </a:cu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pPr defTabSz="914400"/>
            <a:endParaRPr sz="900">
              <a:solidFill>
                <a:prstClr val="black"/>
              </a:solidFill>
            </a:endParaRPr>
          </a:p>
        </p:txBody>
      </p:sp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260303"/>
            <a:ext cx="614885" cy="464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26942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2584938"/>
            <a:ext cx="9144000" cy="21271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15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0" y="3233722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id-ID" sz="3600" b="1" dirty="0" smtClean="0"/>
              <a:t>Penyusunan Perjanjian Kinerja</a:t>
            </a:r>
            <a:endParaRPr kumimoji="0" lang="id-ID" altLang="en-US" sz="36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601499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ular Callout 11"/>
          <p:cNvSpPr/>
          <p:nvPr/>
        </p:nvSpPr>
        <p:spPr>
          <a:xfrm>
            <a:off x="457200" y="5441670"/>
            <a:ext cx="1730038" cy="1179322"/>
          </a:xfrm>
          <a:prstGeom prst="wedgeRectCallout">
            <a:avLst>
              <a:gd name="adj1" fmla="val 82188"/>
              <a:gd name="adj2" fmla="val -10834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620000" cy="755672"/>
          </a:xfrm>
        </p:spPr>
        <p:txBody>
          <a:bodyPr/>
          <a:lstStyle/>
          <a:p>
            <a:r>
              <a:rPr lang="id-ID" sz="3600" dirty="0" smtClean="0"/>
              <a:t>DEFINISI PERJANJIAN KINERJA</a:t>
            </a:r>
            <a:endParaRPr lang="id-ID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 descr="http://www.verscanaan.com/images/vector-handshake-prev2-by-dragonart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118" y="2872050"/>
            <a:ext cx="3241674" cy="256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25947" y="1489724"/>
            <a:ext cx="19720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rgbClr val="FF0000"/>
                </a:solidFill>
              </a:rPr>
              <a:t>KESEPAKATAN</a:t>
            </a:r>
          </a:p>
          <a:p>
            <a:pPr algn="ctr"/>
            <a:r>
              <a:rPr lang="id-ID" sz="2400" b="1" dirty="0" smtClean="0">
                <a:solidFill>
                  <a:srgbClr val="FF0000"/>
                </a:solidFill>
              </a:rPr>
              <a:t>KINERJA</a:t>
            </a:r>
          </a:p>
          <a:p>
            <a:pPr algn="ctr"/>
            <a:r>
              <a:rPr lang="id-ID" sz="2400" b="1" dirty="0" smtClean="0">
                <a:solidFill>
                  <a:srgbClr val="FF0000"/>
                </a:solidFill>
              </a:rPr>
              <a:t>yang terukur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83359" y="3431668"/>
            <a:ext cx="14077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dirty="0" smtClean="0">
                <a:solidFill>
                  <a:schemeClr val="accent4"/>
                </a:solidFill>
              </a:rPr>
              <a:t>PEMBERI</a:t>
            </a:r>
          </a:p>
          <a:p>
            <a:r>
              <a:rPr lang="id-ID" sz="2400" b="1" dirty="0" smtClean="0">
                <a:solidFill>
                  <a:schemeClr val="accent4"/>
                </a:solidFill>
              </a:rPr>
              <a:t>AMANAH</a:t>
            </a:r>
            <a:endParaRPr lang="id-ID" sz="2400" b="1" dirty="0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33244" y="3431668"/>
            <a:ext cx="15616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dirty="0" smtClean="0">
                <a:solidFill>
                  <a:schemeClr val="accent6"/>
                </a:solidFill>
              </a:rPr>
              <a:t>PENERIMA</a:t>
            </a:r>
          </a:p>
          <a:p>
            <a:r>
              <a:rPr lang="id-ID" sz="2400" b="1" dirty="0" smtClean="0">
                <a:solidFill>
                  <a:schemeClr val="accent6"/>
                </a:solidFill>
              </a:rPr>
              <a:t>AMANAH</a:t>
            </a:r>
            <a:endParaRPr lang="id-ID" sz="2400" b="1" dirty="0">
              <a:solidFill>
                <a:schemeClr val="accent6"/>
              </a:solidFill>
            </a:endParaRPr>
          </a:p>
        </p:txBody>
      </p:sp>
      <p:sp>
        <p:nvSpPr>
          <p:cNvPr id="20" name="Rectangular Callout 19"/>
          <p:cNvSpPr/>
          <p:nvPr/>
        </p:nvSpPr>
        <p:spPr>
          <a:xfrm>
            <a:off x="3684513" y="5415841"/>
            <a:ext cx="1730038" cy="1179322"/>
          </a:xfrm>
          <a:prstGeom prst="wedgeRectCallout">
            <a:avLst>
              <a:gd name="adj1" fmla="val -12770"/>
              <a:gd name="adj2" fmla="val -7285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Rectangular Callout 20"/>
          <p:cNvSpPr/>
          <p:nvPr/>
        </p:nvSpPr>
        <p:spPr>
          <a:xfrm>
            <a:off x="6481732" y="5441670"/>
            <a:ext cx="1730038" cy="1179322"/>
          </a:xfrm>
          <a:prstGeom prst="wedgeRectCallout">
            <a:avLst>
              <a:gd name="adj1" fmla="val -74583"/>
              <a:gd name="adj2" fmla="val -10439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028" name="Picture 4" descr="https://info.undp.org/global/SiteAssets/chart.gif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266" y="2475886"/>
            <a:ext cx="1095375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returnofkings.com/wp-content/uploads/2014/01/HumanResource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44" y="5493328"/>
            <a:ext cx="1693481" cy="1127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e-travelcard.com/wp-content/themes/etravelTheme/images/rp_icon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707" y="5520554"/>
            <a:ext cx="982493" cy="96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Office Building Ico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826" y="5537594"/>
            <a:ext cx="993391" cy="993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111264" y="4785442"/>
            <a:ext cx="421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4000" b="1" dirty="0" smtClean="0"/>
              <a:t>?</a:t>
            </a:r>
            <a:endParaRPr lang="id-ID" sz="4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753311" y="4792370"/>
            <a:ext cx="421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4000" b="1" dirty="0" smtClean="0"/>
              <a:t>?</a:t>
            </a:r>
            <a:endParaRPr lang="id-ID" sz="4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013426" y="4781746"/>
            <a:ext cx="421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4000" b="1" dirty="0" smtClean="0"/>
              <a:t>?</a:t>
            </a:r>
            <a:endParaRPr lang="id-ID" sz="4000" b="1" dirty="0"/>
          </a:p>
        </p:txBody>
      </p:sp>
    </p:spTree>
    <p:extLst>
      <p:ext uri="{BB962C8B-B14F-4D97-AF65-F5344CB8AC3E}">
        <p14:creationId xmlns:p14="http://schemas.microsoft.com/office/powerpoint/2010/main" val="15448713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620000" cy="755672"/>
          </a:xfrm>
        </p:spPr>
        <p:txBody>
          <a:bodyPr/>
          <a:lstStyle/>
          <a:p>
            <a:r>
              <a:rPr lang="id-ID" sz="2400" dirty="0" smtClean="0"/>
              <a:t>KINERJA HASIL DARI TAHUN INI DAN TAHUN SEBELUMNYA</a:t>
            </a:r>
            <a:endParaRPr lang="id-ID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309247" y="2092271"/>
            <a:ext cx="0" cy="437052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522203" y="2092271"/>
            <a:ext cx="0" cy="437052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966948" y="1457931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id-ID" sz="2800" b="1" dirty="0" smtClean="0">
                <a:ln/>
                <a:solidFill>
                  <a:schemeClr val="accent3"/>
                </a:solidFill>
              </a:rPr>
              <a:t>20</a:t>
            </a:r>
            <a:r>
              <a:rPr lang="en-ID" sz="2800" b="1" dirty="0" smtClean="0">
                <a:ln/>
                <a:solidFill>
                  <a:schemeClr val="accent3"/>
                </a:solidFill>
              </a:rPr>
              <a:t>19</a:t>
            </a:r>
            <a:endParaRPr lang="id-ID" sz="2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3" name="Right Brace 12"/>
          <p:cNvSpPr/>
          <p:nvPr/>
        </p:nvSpPr>
        <p:spPr>
          <a:xfrm rot="16200000">
            <a:off x="4060556" y="431321"/>
            <a:ext cx="728421" cy="3828082"/>
          </a:xfrm>
          <a:prstGeom prst="rightBrac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3" name="Right Brace 32"/>
          <p:cNvSpPr/>
          <p:nvPr/>
        </p:nvSpPr>
        <p:spPr>
          <a:xfrm rot="16200000">
            <a:off x="701298" y="1496830"/>
            <a:ext cx="728421" cy="1697061"/>
          </a:xfrm>
          <a:prstGeom prst="rightBrac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4" name="Right Brace 33"/>
          <p:cNvSpPr/>
          <p:nvPr/>
        </p:nvSpPr>
        <p:spPr>
          <a:xfrm rot="16200000">
            <a:off x="7470184" y="1283724"/>
            <a:ext cx="728421" cy="2123270"/>
          </a:xfrm>
          <a:prstGeom prst="rightBrac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TextBox 34"/>
          <p:cNvSpPr txBox="1"/>
          <p:nvPr/>
        </p:nvSpPr>
        <p:spPr>
          <a:xfrm>
            <a:off x="179605" y="1457928"/>
            <a:ext cx="1885453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id-ID" sz="2800" b="1" dirty="0" smtClean="0">
                <a:ln/>
                <a:solidFill>
                  <a:schemeClr val="accent3"/>
                </a:solidFill>
              </a:rPr>
              <a:t>20xx - 20</a:t>
            </a:r>
            <a:r>
              <a:rPr lang="en-ID" sz="2800" b="1" dirty="0" smtClean="0">
                <a:ln/>
                <a:solidFill>
                  <a:schemeClr val="accent3"/>
                </a:solidFill>
              </a:rPr>
              <a:t>18</a:t>
            </a:r>
            <a:endParaRPr lang="id-ID" sz="2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91667" y="1457928"/>
            <a:ext cx="1989647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id-ID" sz="2800" b="1" dirty="0" smtClean="0">
                <a:ln/>
                <a:solidFill>
                  <a:schemeClr val="accent3"/>
                </a:solidFill>
              </a:rPr>
              <a:t>20</a:t>
            </a:r>
            <a:r>
              <a:rPr lang="en-ID" sz="2800" b="1" dirty="0" smtClean="0">
                <a:ln/>
                <a:solidFill>
                  <a:schemeClr val="accent3"/>
                </a:solidFill>
              </a:rPr>
              <a:t>19</a:t>
            </a:r>
            <a:r>
              <a:rPr lang="id-ID" sz="2800" b="1" dirty="0" smtClean="0">
                <a:ln/>
                <a:solidFill>
                  <a:schemeClr val="accent3"/>
                </a:solidFill>
              </a:rPr>
              <a:t> – 20</a:t>
            </a:r>
            <a:r>
              <a:rPr lang="en-ID" sz="2800" b="1" dirty="0" smtClean="0">
                <a:ln/>
                <a:solidFill>
                  <a:schemeClr val="accent3"/>
                </a:solidFill>
              </a:rPr>
              <a:t>20</a:t>
            </a:r>
            <a:endParaRPr lang="id-ID" sz="2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2510725" y="4231037"/>
            <a:ext cx="3828083" cy="557939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8" name="Right Arrow 37"/>
          <p:cNvSpPr/>
          <p:nvPr/>
        </p:nvSpPr>
        <p:spPr>
          <a:xfrm>
            <a:off x="216977" y="2921520"/>
            <a:ext cx="6121831" cy="557939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39" name="Straight Connector 38"/>
          <p:cNvCxnSpPr/>
          <p:nvPr/>
        </p:nvCxnSpPr>
        <p:spPr>
          <a:xfrm>
            <a:off x="6338808" y="2836190"/>
            <a:ext cx="0" cy="3626602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41814" y="4308708"/>
            <a:ext cx="3983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Kinerja yang dihasilkan dari tahun 20</a:t>
            </a:r>
            <a:r>
              <a:rPr lang="en-ID" dirty="0" smtClean="0"/>
              <a:t>19</a:t>
            </a:r>
            <a:endParaRPr lang="id-ID" dirty="0"/>
          </a:p>
        </p:txBody>
      </p:sp>
      <p:sp>
        <p:nvSpPr>
          <p:cNvPr id="44" name="TextBox 43"/>
          <p:cNvSpPr txBox="1"/>
          <p:nvPr/>
        </p:nvSpPr>
        <p:spPr>
          <a:xfrm>
            <a:off x="848297" y="3015939"/>
            <a:ext cx="4528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Kinerja yang dihasilkan dari tahun sebelumnya</a:t>
            </a:r>
            <a:endParaRPr lang="id-ID" dirty="0"/>
          </a:p>
        </p:txBody>
      </p:sp>
      <p:sp>
        <p:nvSpPr>
          <p:cNvPr id="45" name="TextBox 44"/>
          <p:cNvSpPr txBox="1"/>
          <p:nvPr/>
        </p:nvSpPr>
        <p:spPr>
          <a:xfrm>
            <a:off x="2629742" y="3678722"/>
            <a:ext cx="3458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KINERJA YANG DISEPAKATI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443573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-119500"/>
            <a:ext cx="8229600" cy="1143000"/>
          </a:xfrm>
        </p:spPr>
        <p:txBody>
          <a:bodyPr>
            <a:normAutofit/>
          </a:bodyPr>
          <a:lstStyle/>
          <a:p>
            <a:r>
              <a:rPr lang="id-ID" sz="2800" dirty="0" smtClean="0"/>
              <a:t>PERJANJIAN KINERJA PADA BERBAGAI TINGKATAN</a:t>
            </a:r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" y="5981131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Perjanjian Kinerja disampaikan </a:t>
            </a:r>
            <a:r>
              <a:rPr lang="id-ID" dirty="0"/>
              <a:t>segera setelah dokumen anggaran diterima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43180" y="1332855"/>
            <a:ext cx="3928820" cy="435502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Rectangle 20"/>
          <p:cNvSpPr/>
          <p:nvPr/>
        </p:nvSpPr>
        <p:spPr>
          <a:xfrm>
            <a:off x="1259237" y="1989595"/>
            <a:ext cx="2696705" cy="74391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Kepala Daerah</a:t>
            </a:r>
            <a:endParaRPr lang="id-ID" dirty="0"/>
          </a:p>
        </p:txBody>
      </p:sp>
      <p:sp>
        <p:nvSpPr>
          <p:cNvPr id="22" name="Rectangle 21"/>
          <p:cNvSpPr/>
          <p:nvPr/>
        </p:nvSpPr>
        <p:spPr>
          <a:xfrm>
            <a:off x="1259236" y="3306950"/>
            <a:ext cx="2696705" cy="74391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Kepala </a:t>
            </a:r>
            <a:r>
              <a:rPr lang="id-ID" dirty="0"/>
              <a:t> </a:t>
            </a:r>
            <a:r>
              <a:rPr lang="id-ID" dirty="0" smtClean="0"/>
              <a:t>Perangkat Daerah</a:t>
            </a:r>
            <a:endParaRPr lang="id-ID" dirty="0"/>
          </a:p>
        </p:txBody>
      </p:sp>
      <p:sp>
        <p:nvSpPr>
          <p:cNvPr id="23" name="Down Arrow 22"/>
          <p:cNvSpPr/>
          <p:nvPr/>
        </p:nvSpPr>
        <p:spPr>
          <a:xfrm>
            <a:off x="2367256" y="2733514"/>
            <a:ext cx="480664" cy="470542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1329289" y="1429722"/>
            <a:ext cx="2556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 smtClean="0"/>
              <a:t>PEMERINTAH DAERAH</a:t>
            </a:r>
            <a:endParaRPr lang="id-ID" sz="2000" b="1" dirty="0"/>
          </a:p>
        </p:txBody>
      </p:sp>
      <p:sp>
        <p:nvSpPr>
          <p:cNvPr id="25" name="Rectangle 24"/>
          <p:cNvSpPr/>
          <p:nvPr/>
        </p:nvSpPr>
        <p:spPr>
          <a:xfrm>
            <a:off x="4966138" y="1325639"/>
            <a:ext cx="3928820" cy="46554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26" name="Rectangle 25"/>
          <p:cNvSpPr/>
          <p:nvPr/>
        </p:nvSpPr>
        <p:spPr>
          <a:xfrm>
            <a:off x="5609318" y="1846298"/>
            <a:ext cx="2696705" cy="7439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Kepala Perangkat Daerah</a:t>
            </a:r>
            <a:endParaRPr lang="id-ID" dirty="0"/>
          </a:p>
        </p:txBody>
      </p:sp>
      <p:sp>
        <p:nvSpPr>
          <p:cNvPr id="27" name="Rectangle 26"/>
          <p:cNvSpPr/>
          <p:nvPr/>
        </p:nvSpPr>
        <p:spPr>
          <a:xfrm>
            <a:off x="5582195" y="2868390"/>
            <a:ext cx="2696705" cy="81831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Pejabat Administrator</a:t>
            </a:r>
          </a:p>
          <a:p>
            <a:pPr algn="ctr"/>
            <a:r>
              <a:rPr lang="id-ID" dirty="0" smtClean="0"/>
              <a:t>(Eselon III)</a:t>
            </a:r>
            <a:endParaRPr lang="id-ID" dirty="0"/>
          </a:p>
        </p:txBody>
      </p:sp>
      <p:sp>
        <p:nvSpPr>
          <p:cNvPr id="28" name="Rectangle 27"/>
          <p:cNvSpPr/>
          <p:nvPr/>
        </p:nvSpPr>
        <p:spPr>
          <a:xfrm>
            <a:off x="5625084" y="5070192"/>
            <a:ext cx="2696705" cy="7439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Pejabat Pelaksana</a:t>
            </a:r>
          </a:p>
          <a:p>
            <a:pPr algn="ctr"/>
            <a:r>
              <a:rPr lang="id-ID" dirty="0" smtClean="0"/>
              <a:t>(Staf)</a:t>
            </a:r>
          </a:p>
        </p:txBody>
      </p:sp>
      <p:sp>
        <p:nvSpPr>
          <p:cNvPr id="29" name="Down Arrow 28"/>
          <p:cNvSpPr/>
          <p:nvPr/>
        </p:nvSpPr>
        <p:spPr>
          <a:xfrm>
            <a:off x="6631774" y="2596311"/>
            <a:ext cx="480664" cy="203934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0" name="Down Arrow 29"/>
          <p:cNvSpPr/>
          <p:nvPr/>
        </p:nvSpPr>
        <p:spPr>
          <a:xfrm>
            <a:off x="6629234" y="3744101"/>
            <a:ext cx="480664" cy="235271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1" name="TextBox 30"/>
          <p:cNvSpPr txBox="1"/>
          <p:nvPr/>
        </p:nvSpPr>
        <p:spPr>
          <a:xfrm>
            <a:off x="5739452" y="1447690"/>
            <a:ext cx="2436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000" b="1" dirty="0" smtClean="0"/>
              <a:t>PERANGKAT DAERAH</a:t>
            </a:r>
            <a:endParaRPr lang="id-ID" sz="2000" b="1" dirty="0"/>
          </a:p>
        </p:txBody>
      </p:sp>
      <p:sp>
        <p:nvSpPr>
          <p:cNvPr id="32" name="Down Arrow 31"/>
          <p:cNvSpPr/>
          <p:nvPr/>
        </p:nvSpPr>
        <p:spPr>
          <a:xfrm>
            <a:off x="6717338" y="4803389"/>
            <a:ext cx="480664" cy="235271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3" name="Rectangle 32"/>
          <p:cNvSpPr/>
          <p:nvPr/>
        </p:nvSpPr>
        <p:spPr>
          <a:xfrm>
            <a:off x="5604058" y="4006912"/>
            <a:ext cx="2696705" cy="7439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Pejabat Pengawas</a:t>
            </a:r>
          </a:p>
          <a:p>
            <a:pPr algn="ctr"/>
            <a:r>
              <a:rPr lang="id-ID" dirty="0" smtClean="0"/>
              <a:t>(Eselon IV)</a:t>
            </a:r>
          </a:p>
        </p:txBody>
      </p:sp>
    </p:spTree>
    <p:extLst>
      <p:ext uri="{BB962C8B-B14F-4D97-AF65-F5344CB8AC3E}">
        <p14:creationId xmlns:p14="http://schemas.microsoft.com/office/powerpoint/2010/main" val="9293643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152399"/>
            <a:ext cx="7696200" cy="762001"/>
          </a:xfrm>
        </p:spPr>
        <p:txBody>
          <a:bodyPr>
            <a:normAutofit/>
          </a:bodyPr>
          <a:lstStyle/>
          <a:p>
            <a:r>
              <a:rPr lang="id-ID" sz="3600" dirty="0" smtClean="0"/>
              <a:t>TUJUAN PERJANJIAN KINERJA</a:t>
            </a:r>
            <a:endParaRPr lang="id-ID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79896363"/>
              </p:ext>
            </p:extLst>
          </p:nvPr>
        </p:nvGraphicFramePr>
        <p:xfrm>
          <a:off x="457200" y="1447800"/>
          <a:ext cx="8229600" cy="4991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887791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152399"/>
            <a:ext cx="7696200" cy="762001"/>
          </a:xfrm>
        </p:spPr>
        <p:txBody>
          <a:bodyPr>
            <a:noAutofit/>
          </a:bodyPr>
          <a:lstStyle/>
          <a:p>
            <a:r>
              <a:rPr lang="fi-FI" dirty="0"/>
              <a:t>POHON KINERJA 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fi-FI" dirty="0" smtClean="0"/>
              <a:t>DALAM </a:t>
            </a:r>
            <a:r>
              <a:rPr lang="fi-FI" dirty="0"/>
              <a:t>PERJANJIAN KINERJA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5750" y="4302729"/>
            <a:ext cx="8632825" cy="1463675"/>
          </a:xfrm>
          <a:prstGeom prst="roundRect">
            <a:avLst>
              <a:gd name="adj" fmla="val 8650"/>
            </a:avLst>
          </a:prstGeom>
          <a:solidFill>
            <a:sysClr val="window" lastClr="FFFFFF">
              <a:lumMod val="65000"/>
              <a:alpha val="32000"/>
            </a:sysClr>
          </a:solidFill>
          <a:ln w="19050" cap="flat" cmpd="sng" algn="ctr">
            <a:solidFill>
              <a:srgbClr val="5D5AD2"/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sysClr val="window" lastClr="FFFFFF"/>
              </a:solidFill>
              <a:latin typeface="Arial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3350" y="2445354"/>
            <a:ext cx="8928100" cy="3457575"/>
          </a:xfrm>
          <a:prstGeom prst="roundRect">
            <a:avLst>
              <a:gd name="adj" fmla="val 8650"/>
            </a:avLst>
          </a:prstGeom>
          <a:solidFill>
            <a:sysClr val="window" lastClr="FFFFFF">
              <a:lumMod val="65000"/>
              <a:alpha val="32000"/>
            </a:sysClr>
          </a:solidFill>
          <a:ln w="38100" cap="flat" cmpd="sng" algn="ctr">
            <a:solidFill>
              <a:srgbClr val="7030A0"/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kern="0" dirty="0">
              <a:solidFill>
                <a:sysClr val="window" lastClr="FFFFFF"/>
              </a:solidFill>
              <a:latin typeface="Arial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33350" y="1437292"/>
            <a:ext cx="8928100" cy="865187"/>
          </a:xfrm>
          <a:prstGeom prst="roundRect">
            <a:avLst/>
          </a:prstGeom>
          <a:solidFill>
            <a:sysClr val="window" lastClr="FFFFFF">
              <a:lumMod val="65000"/>
              <a:alpha val="32000"/>
            </a:sysClr>
          </a:solidFill>
          <a:ln w="38100" cap="flat" cmpd="sng" algn="ctr">
            <a:solidFill>
              <a:srgbClr val="FF8600"/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sysClr val="window" lastClr="FFFFFF"/>
              </a:solidFill>
              <a:latin typeface="Arial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67663" y="1511600"/>
            <a:ext cx="649689" cy="289441"/>
          </a:xfrm>
          <a:prstGeom prst="roundRect">
            <a:avLst/>
          </a:prstGeom>
          <a:solidFill>
            <a:sysClr val="window" lastClr="FFFFFF">
              <a:alpha val="65000"/>
            </a:sys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b="1" kern="0" dirty="0" smtClean="0">
                <a:solidFill>
                  <a:srgbClr val="FF8600"/>
                </a:solidFill>
                <a:latin typeface="+mn-lt"/>
                <a:cs typeface="+mn-cs"/>
              </a:rPr>
              <a:t>PEMDA</a:t>
            </a:r>
            <a:endParaRPr lang="id-ID" sz="1100" b="1" kern="0" dirty="0">
              <a:solidFill>
                <a:srgbClr val="FF8600"/>
              </a:solidFill>
              <a:latin typeface="+mn-lt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532679" y="2568618"/>
            <a:ext cx="3096344" cy="381561"/>
          </a:xfrm>
          <a:prstGeom prst="roundRect">
            <a:avLst/>
          </a:prstGeom>
          <a:gradFill rotWithShape="1">
            <a:gsLst>
              <a:gs pos="0">
                <a:srgbClr val="838D9B">
                  <a:tint val="96000"/>
                  <a:satMod val="130000"/>
                  <a:lumMod val="114000"/>
                </a:srgbClr>
              </a:gs>
              <a:gs pos="60000">
                <a:srgbClr val="838D9B">
                  <a:tint val="100000"/>
                  <a:satMod val="106000"/>
                  <a:lumMod val="110000"/>
                </a:srgbClr>
              </a:gs>
              <a:gs pos="100000">
                <a:srgbClr val="838D9B"/>
              </a:gs>
            </a:gsLst>
            <a:lin ang="5400000" scaled="0"/>
          </a:gradFill>
          <a:ln w="12700" cap="flat" cmpd="sng" algn="ctr">
            <a:solidFill>
              <a:srgbClr val="838D9B"/>
            </a:solidFill>
            <a:prstDash val="solid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200" b="1" kern="0" dirty="0">
                <a:solidFill>
                  <a:sysClr val="window" lastClr="FFFFFF"/>
                </a:solidFill>
                <a:latin typeface="Arial"/>
                <a:cs typeface="+mn-cs"/>
              </a:rPr>
              <a:t>SASARAN STRATEGIS</a:t>
            </a:r>
            <a:r>
              <a:rPr lang="en-US" sz="1200" b="1" kern="0" dirty="0">
                <a:solidFill>
                  <a:sysClr val="window" lastClr="FFFFFF"/>
                </a:solidFill>
                <a:latin typeface="Arial"/>
                <a:cs typeface="+mn-cs"/>
              </a:rPr>
              <a:t> </a:t>
            </a:r>
            <a:endParaRPr lang="en-US" sz="1200" b="1" kern="0" dirty="0" smtClean="0">
              <a:solidFill>
                <a:sysClr val="window" lastClr="FFFFFF"/>
              </a:soli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200" b="1" kern="0" dirty="0" smtClean="0">
                <a:solidFill>
                  <a:sysClr val="window" lastClr="FFFFFF"/>
                </a:solidFill>
                <a:latin typeface="Arial"/>
                <a:cs typeface="+mn-cs"/>
              </a:rPr>
              <a:t>(</a:t>
            </a:r>
            <a:r>
              <a:rPr lang="id-ID" sz="1200" b="1" i="1" kern="0" dirty="0">
                <a:solidFill>
                  <a:sysClr val="window" lastClr="FFFFFF"/>
                </a:solidFill>
                <a:latin typeface="Arial"/>
                <a:cs typeface="+mn-cs"/>
              </a:rPr>
              <a:t>outcome - impact</a:t>
            </a:r>
            <a:r>
              <a:rPr lang="id-ID" sz="1200" b="1" kern="0" dirty="0">
                <a:solidFill>
                  <a:sysClr val="window" lastClr="FFFFFF"/>
                </a:solidFill>
                <a:latin typeface="Arial"/>
                <a:cs typeface="+mn-cs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09848" y="2458054"/>
            <a:ext cx="854777" cy="289441"/>
          </a:xfrm>
          <a:prstGeom prst="roundRect">
            <a:avLst/>
          </a:prstGeom>
          <a:solidFill>
            <a:sysClr val="window" lastClr="FFFFFF">
              <a:alpha val="54000"/>
            </a:sysClr>
          </a:solidFill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b="1" kern="0" dirty="0" smtClean="0">
                <a:solidFill>
                  <a:srgbClr val="7030A0"/>
                </a:solidFill>
                <a:latin typeface="+mn-lt"/>
                <a:cs typeface="+mn-cs"/>
              </a:rPr>
              <a:t>KEPALA PD</a:t>
            </a:r>
            <a:endParaRPr lang="id-ID" sz="1100" b="1" kern="0" dirty="0">
              <a:solidFill>
                <a:srgbClr val="7030A0"/>
              </a:solidFill>
              <a:latin typeface="+mn-lt"/>
              <a:cs typeface="+mn-c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164527" y="3137628"/>
            <a:ext cx="2091680" cy="426864"/>
          </a:xfrm>
          <a:prstGeom prst="roundRect">
            <a:avLst/>
          </a:prstGeom>
          <a:gradFill rotWithShape="1">
            <a:gsLst>
              <a:gs pos="0">
                <a:srgbClr val="80716A">
                  <a:tint val="96000"/>
                  <a:satMod val="130000"/>
                  <a:lumMod val="114000"/>
                </a:srgbClr>
              </a:gs>
              <a:gs pos="60000">
                <a:srgbClr val="80716A">
                  <a:tint val="100000"/>
                  <a:satMod val="106000"/>
                  <a:lumMod val="110000"/>
                </a:srgbClr>
              </a:gs>
              <a:gs pos="100000">
                <a:srgbClr val="80716A"/>
              </a:gs>
            </a:gsLst>
            <a:lin ang="5400000" scaled="0"/>
          </a:gradFill>
          <a:ln>
            <a:noFill/>
          </a:ln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200" kern="0" dirty="0">
                <a:solidFill>
                  <a:sysClr val="window" lastClr="FFFFFF"/>
                </a:solidFill>
                <a:latin typeface="Arial"/>
                <a:cs typeface="+mn-cs"/>
              </a:rPr>
              <a:t>SASARAN PROGRAM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200" kern="0" dirty="0">
                <a:solidFill>
                  <a:sysClr val="window" lastClr="FFFFFF"/>
                </a:solidFill>
                <a:latin typeface="Arial"/>
                <a:cs typeface="+mn-cs"/>
              </a:rPr>
              <a:t>(</a:t>
            </a:r>
            <a:r>
              <a:rPr lang="id-ID" sz="1200" i="1" kern="0" dirty="0">
                <a:solidFill>
                  <a:sysClr val="window" lastClr="FFFFFF"/>
                </a:solidFill>
                <a:latin typeface="Arial"/>
                <a:cs typeface="+mn-cs"/>
              </a:rPr>
              <a:t>outcome</a:t>
            </a:r>
            <a:r>
              <a:rPr lang="id-ID" sz="1200" kern="0" dirty="0">
                <a:solidFill>
                  <a:sysClr val="window" lastClr="FFFFFF"/>
                </a:solidFill>
                <a:latin typeface="Arial"/>
                <a:cs typeface="+mn-cs"/>
              </a:rPr>
              <a:t>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977503" y="3137628"/>
            <a:ext cx="2091680" cy="426864"/>
          </a:xfrm>
          <a:prstGeom prst="roundRect">
            <a:avLst/>
          </a:prstGeom>
          <a:gradFill rotWithShape="1">
            <a:gsLst>
              <a:gs pos="0">
                <a:srgbClr val="80716A">
                  <a:tint val="96000"/>
                  <a:satMod val="130000"/>
                  <a:lumMod val="114000"/>
                </a:srgbClr>
              </a:gs>
              <a:gs pos="60000">
                <a:srgbClr val="80716A">
                  <a:tint val="100000"/>
                  <a:satMod val="106000"/>
                  <a:lumMod val="110000"/>
                </a:srgbClr>
              </a:gs>
              <a:gs pos="100000">
                <a:srgbClr val="80716A"/>
              </a:gs>
            </a:gsLst>
            <a:lin ang="5400000" scaled="0"/>
          </a:gradFill>
          <a:ln>
            <a:noFill/>
          </a:ln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200" kern="0" dirty="0">
                <a:solidFill>
                  <a:sysClr val="window" lastClr="FFFFFF"/>
                </a:solidFill>
                <a:latin typeface="Arial"/>
                <a:cs typeface="+mn-cs"/>
              </a:rPr>
              <a:t>SASARAN PROGRAM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200" kern="0" dirty="0">
                <a:solidFill>
                  <a:sysClr val="window" lastClr="FFFFFF"/>
                </a:solidFill>
                <a:latin typeface="Arial"/>
                <a:cs typeface="+mn-cs"/>
              </a:rPr>
              <a:t>(</a:t>
            </a:r>
            <a:r>
              <a:rPr lang="id-ID" sz="1200" i="1" kern="0" dirty="0">
                <a:solidFill>
                  <a:sysClr val="window" lastClr="FFFFFF"/>
                </a:solidFill>
                <a:latin typeface="Arial"/>
                <a:cs typeface="+mn-cs"/>
              </a:rPr>
              <a:t>outcome</a:t>
            </a:r>
            <a:r>
              <a:rPr lang="id-ID" sz="1200" kern="0" dirty="0">
                <a:solidFill>
                  <a:sysClr val="window" lastClr="FFFFFF"/>
                </a:solidFill>
                <a:latin typeface="Arial"/>
                <a:cs typeface="+mn-cs"/>
              </a:rPr>
              <a:t>)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430436" y="3767667"/>
            <a:ext cx="1742203" cy="432048"/>
          </a:xfrm>
          <a:prstGeom prst="roundRect">
            <a:avLst/>
          </a:prstGeom>
          <a:gradFill rotWithShape="1">
            <a:gsLst>
              <a:gs pos="0">
                <a:srgbClr val="5D5AD2">
                  <a:tint val="96000"/>
                  <a:satMod val="130000"/>
                  <a:lumMod val="114000"/>
                </a:srgbClr>
              </a:gs>
              <a:gs pos="60000">
                <a:srgbClr val="5D5AD2">
                  <a:tint val="100000"/>
                  <a:satMod val="106000"/>
                  <a:lumMod val="110000"/>
                </a:srgbClr>
              </a:gs>
              <a:gs pos="100000">
                <a:srgbClr val="5D5AD2"/>
              </a:gs>
            </a:gsLst>
            <a:lin ang="5400000" scaled="0"/>
          </a:gradFill>
          <a:ln w="12700" cap="flat" cmpd="sng" algn="ctr">
            <a:solidFill>
              <a:srgbClr val="5D5AD2"/>
            </a:solidFill>
            <a:prstDash val="solid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kern="0" dirty="0">
                <a:solidFill>
                  <a:sysClr val="window" lastClr="FFFFFF"/>
                </a:solidFill>
                <a:latin typeface="Arial"/>
                <a:cs typeface="+mn-cs"/>
              </a:rPr>
              <a:t>SASARAN KEGIATAN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kern="0" dirty="0">
                <a:solidFill>
                  <a:sysClr val="window" lastClr="FFFFFF"/>
                </a:solidFill>
                <a:latin typeface="Arial"/>
                <a:cs typeface="+mn-cs"/>
              </a:rPr>
              <a:t>(</a:t>
            </a:r>
            <a:r>
              <a:rPr lang="id-ID" sz="1100" i="1" kern="0" dirty="0">
                <a:solidFill>
                  <a:sysClr val="window" lastClr="FFFFFF"/>
                </a:solidFill>
                <a:latin typeface="Arial"/>
                <a:cs typeface="+mn-cs"/>
              </a:rPr>
              <a:t>output</a:t>
            </a:r>
            <a:r>
              <a:rPr lang="id-ID" sz="1100" kern="0" dirty="0">
                <a:solidFill>
                  <a:sysClr val="window" lastClr="FFFFFF"/>
                </a:solidFill>
                <a:latin typeface="Arial"/>
                <a:cs typeface="+mn-cs"/>
              </a:rPr>
              <a:t>)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321514" y="3767667"/>
            <a:ext cx="1742203" cy="432048"/>
          </a:xfrm>
          <a:prstGeom prst="roundRect">
            <a:avLst/>
          </a:prstGeom>
          <a:gradFill rotWithShape="1">
            <a:gsLst>
              <a:gs pos="0">
                <a:srgbClr val="5D5AD2">
                  <a:tint val="96000"/>
                  <a:satMod val="130000"/>
                  <a:lumMod val="114000"/>
                </a:srgbClr>
              </a:gs>
              <a:gs pos="60000">
                <a:srgbClr val="5D5AD2">
                  <a:tint val="100000"/>
                  <a:satMod val="106000"/>
                  <a:lumMod val="110000"/>
                </a:srgbClr>
              </a:gs>
              <a:gs pos="100000">
                <a:srgbClr val="5D5AD2"/>
              </a:gs>
            </a:gsLst>
            <a:lin ang="5400000" scaled="0"/>
          </a:gradFill>
          <a:ln w="12700" cap="flat" cmpd="sng" algn="ctr">
            <a:solidFill>
              <a:srgbClr val="5D5AD2"/>
            </a:solidFill>
            <a:prstDash val="solid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kern="0" dirty="0">
                <a:solidFill>
                  <a:sysClr val="window" lastClr="FFFFFF"/>
                </a:solidFill>
                <a:latin typeface="Arial"/>
                <a:cs typeface="+mn-cs"/>
              </a:rPr>
              <a:t>SASARAN KEGIATAN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kern="0" dirty="0">
                <a:solidFill>
                  <a:sysClr val="window" lastClr="FFFFFF"/>
                </a:solidFill>
                <a:latin typeface="Arial"/>
                <a:cs typeface="+mn-cs"/>
              </a:rPr>
              <a:t>(</a:t>
            </a:r>
            <a:r>
              <a:rPr lang="id-ID" sz="1100" i="1" kern="0" dirty="0">
                <a:solidFill>
                  <a:sysClr val="window" lastClr="FFFFFF"/>
                </a:solidFill>
                <a:latin typeface="Arial"/>
                <a:cs typeface="+mn-cs"/>
              </a:rPr>
              <a:t>output</a:t>
            </a:r>
            <a:r>
              <a:rPr lang="id-ID" sz="1100" kern="0" dirty="0">
                <a:solidFill>
                  <a:sysClr val="window" lastClr="FFFFFF"/>
                </a:solidFill>
                <a:latin typeface="Arial"/>
                <a:cs typeface="+mn-cs"/>
              </a:rPr>
              <a:t>)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212592" y="3767667"/>
            <a:ext cx="1742203" cy="432048"/>
          </a:xfrm>
          <a:prstGeom prst="roundRect">
            <a:avLst/>
          </a:prstGeom>
          <a:gradFill rotWithShape="1">
            <a:gsLst>
              <a:gs pos="0">
                <a:srgbClr val="5D5AD2">
                  <a:tint val="96000"/>
                  <a:satMod val="130000"/>
                  <a:lumMod val="114000"/>
                </a:srgbClr>
              </a:gs>
              <a:gs pos="60000">
                <a:srgbClr val="5D5AD2">
                  <a:tint val="100000"/>
                  <a:satMod val="106000"/>
                  <a:lumMod val="110000"/>
                </a:srgbClr>
              </a:gs>
              <a:gs pos="100000">
                <a:srgbClr val="5D5AD2"/>
              </a:gs>
            </a:gsLst>
            <a:lin ang="5400000" scaled="0"/>
          </a:gradFill>
          <a:ln w="12700" cap="flat" cmpd="sng" algn="ctr">
            <a:solidFill>
              <a:srgbClr val="5D5AD2"/>
            </a:solidFill>
            <a:prstDash val="solid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kern="0" dirty="0">
                <a:solidFill>
                  <a:sysClr val="window" lastClr="FFFFFF"/>
                </a:solidFill>
                <a:latin typeface="Arial"/>
                <a:cs typeface="+mn-cs"/>
              </a:rPr>
              <a:t>SASARAN KEGIATAN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kern="0" dirty="0">
                <a:solidFill>
                  <a:sysClr val="window" lastClr="FFFFFF"/>
                </a:solidFill>
                <a:latin typeface="Arial"/>
                <a:cs typeface="+mn-cs"/>
              </a:rPr>
              <a:t>(</a:t>
            </a:r>
            <a:r>
              <a:rPr lang="id-ID" sz="1100" i="1" kern="0" dirty="0">
                <a:solidFill>
                  <a:sysClr val="window" lastClr="FFFFFF"/>
                </a:solidFill>
                <a:latin typeface="Arial"/>
                <a:cs typeface="+mn-cs"/>
              </a:rPr>
              <a:t>output</a:t>
            </a:r>
            <a:r>
              <a:rPr lang="id-ID" sz="1100" kern="0" dirty="0">
                <a:solidFill>
                  <a:sysClr val="window" lastClr="FFFFFF"/>
                </a:solidFill>
                <a:latin typeface="Arial"/>
                <a:cs typeface="+mn-cs"/>
              </a:rPr>
              <a:t>)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103669" y="3767667"/>
            <a:ext cx="1742203" cy="432048"/>
          </a:xfrm>
          <a:prstGeom prst="roundRect">
            <a:avLst/>
          </a:prstGeom>
          <a:gradFill rotWithShape="1">
            <a:gsLst>
              <a:gs pos="0">
                <a:srgbClr val="5D5AD2">
                  <a:tint val="96000"/>
                  <a:satMod val="130000"/>
                  <a:lumMod val="114000"/>
                </a:srgbClr>
              </a:gs>
              <a:gs pos="60000">
                <a:srgbClr val="5D5AD2">
                  <a:tint val="100000"/>
                  <a:satMod val="106000"/>
                  <a:lumMod val="110000"/>
                </a:srgbClr>
              </a:gs>
              <a:gs pos="100000">
                <a:srgbClr val="5D5AD2"/>
              </a:gs>
            </a:gsLst>
            <a:lin ang="5400000" scaled="0"/>
          </a:gradFill>
          <a:ln w="12700" cap="flat" cmpd="sng" algn="ctr">
            <a:solidFill>
              <a:srgbClr val="5D5AD2"/>
            </a:solidFill>
            <a:prstDash val="solid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kern="0" dirty="0">
                <a:solidFill>
                  <a:sysClr val="window" lastClr="FFFFFF"/>
                </a:solidFill>
                <a:latin typeface="Arial"/>
                <a:cs typeface="+mn-cs"/>
              </a:rPr>
              <a:t>SASARAN KEGIATAN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kern="0" dirty="0">
                <a:solidFill>
                  <a:sysClr val="window" lastClr="FFFFFF"/>
                </a:solidFill>
                <a:latin typeface="Arial"/>
                <a:cs typeface="+mn-cs"/>
              </a:rPr>
              <a:t>(</a:t>
            </a:r>
            <a:r>
              <a:rPr lang="id-ID" sz="1100" i="1" kern="0" dirty="0">
                <a:solidFill>
                  <a:sysClr val="window" lastClr="FFFFFF"/>
                </a:solidFill>
                <a:latin typeface="Arial"/>
                <a:cs typeface="+mn-cs"/>
              </a:rPr>
              <a:t>output</a:t>
            </a:r>
            <a:r>
              <a:rPr lang="id-ID" sz="1100" kern="0" dirty="0">
                <a:solidFill>
                  <a:sysClr val="window" lastClr="FFFFFF"/>
                </a:solidFill>
                <a:latin typeface="Arial"/>
                <a:cs typeface="+mn-cs"/>
              </a:rPr>
              <a:t>)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458913" y="4407504"/>
            <a:ext cx="725487" cy="350838"/>
          </a:xfrm>
          <a:prstGeom prst="roundRect">
            <a:avLst/>
          </a:prstGeom>
          <a:gradFill rotWithShape="1">
            <a:gsLst>
              <a:gs pos="0">
                <a:srgbClr val="838D9B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838D9B">
                  <a:tint val="57000"/>
                  <a:satMod val="180000"/>
                  <a:lumMod val="99000"/>
                </a:srgbClr>
              </a:gs>
              <a:gs pos="100000">
                <a:srgbClr val="838D9B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838D9B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200" kern="0" dirty="0">
                <a:solidFill>
                  <a:sysClr val="windowText" lastClr="000000"/>
                </a:solidFill>
                <a:latin typeface="Arial"/>
                <a:cs typeface="+mn-cs"/>
              </a:rPr>
              <a:t>Proses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446338" y="4407504"/>
            <a:ext cx="727075" cy="350838"/>
          </a:xfrm>
          <a:prstGeom prst="roundRect">
            <a:avLst/>
          </a:prstGeom>
          <a:gradFill rotWithShape="1">
            <a:gsLst>
              <a:gs pos="0">
                <a:srgbClr val="838D9B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838D9B">
                  <a:tint val="57000"/>
                  <a:satMod val="180000"/>
                  <a:lumMod val="99000"/>
                </a:srgbClr>
              </a:gs>
              <a:gs pos="100000">
                <a:srgbClr val="838D9B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838D9B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200" kern="0" dirty="0">
                <a:solidFill>
                  <a:sysClr val="windowText" lastClr="000000"/>
                </a:solidFill>
                <a:latin typeface="Arial"/>
                <a:cs typeface="+mn-cs"/>
              </a:rPr>
              <a:t>Proses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321050" y="4407504"/>
            <a:ext cx="727075" cy="350838"/>
          </a:xfrm>
          <a:prstGeom prst="roundRect">
            <a:avLst/>
          </a:prstGeom>
          <a:gradFill rotWithShape="1">
            <a:gsLst>
              <a:gs pos="0">
                <a:srgbClr val="838D9B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838D9B">
                  <a:tint val="57000"/>
                  <a:satMod val="180000"/>
                  <a:lumMod val="99000"/>
                </a:srgbClr>
              </a:gs>
              <a:gs pos="100000">
                <a:srgbClr val="838D9B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838D9B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200" kern="0" dirty="0">
                <a:solidFill>
                  <a:sysClr val="windowText" lastClr="000000"/>
                </a:solidFill>
                <a:latin typeface="Arial"/>
                <a:cs typeface="+mn-cs"/>
              </a:rPr>
              <a:t>Proses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337050" y="4407504"/>
            <a:ext cx="727075" cy="350838"/>
          </a:xfrm>
          <a:prstGeom prst="roundRect">
            <a:avLst/>
          </a:prstGeom>
          <a:gradFill rotWithShape="1">
            <a:gsLst>
              <a:gs pos="0">
                <a:srgbClr val="838D9B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838D9B">
                  <a:tint val="57000"/>
                  <a:satMod val="180000"/>
                  <a:lumMod val="99000"/>
                </a:srgbClr>
              </a:gs>
              <a:gs pos="100000">
                <a:srgbClr val="838D9B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838D9B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200" kern="0" dirty="0">
                <a:solidFill>
                  <a:sysClr val="windowText" lastClr="000000"/>
                </a:solidFill>
                <a:latin typeface="Arial"/>
                <a:cs typeface="+mn-cs"/>
              </a:rPr>
              <a:t>Proses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5213350" y="4407504"/>
            <a:ext cx="725488" cy="350838"/>
          </a:xfrm>
          <a:prstGeom prst="roundRect">
            <a:avLst/>
          </a:prstGeom>
          <a:gradFill rotWithShape="1">
            <a:gsLst>
              <a:gs pos="0">
                <a:srgbClr val="838D9B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838D9B">
                  <a:tint val="57000"/>
                  <a:satMod val="180000"/>
                  <a:lumMod val="99000"/>
                </a:srgbClr>
              </a:gs>
              <a:gs pos="100000">
                <a:srgbClr val="838D9B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838D9B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200" kern="0" dirty="0">
                <a:solidFill>
                  <a:sysClr val="windowText" lastClr="000000"/>
                </a:solidFill>
                <a:latin typeface="Arial"/>
                <a:cs typeface="+mn-cs"/>
              </a:rPr>
              <a:t>Proses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227763" y="4407504"/>
            <a:ext cx="727075" cy="350838"/>
          </a:xfrm>
          <a:prstGeom prst="roundRect">
            <a:avLst/>
          </a:prstGeom>
          <a:gradFill rotWithShape="1">
            <a:gsLst>
              <a:gs pos="0">
                <a:srgbClr val="838D9B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838D9B">
                  <a:tint val="57000"/>
                  <a:satMod val="180000"/>
                  <a:lumMod val="99000"/>
                </a:srgbClr>
              </a:gs>
              <a:gs pos="100000">
                <a:srgbClr val="838D9B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838D9B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200" kern="0" dirty="0">
                <a:solidFill>
                  <a:sysClr val="windowText" lastClr="000000"/>
                </a:solidFill>
                <a:latin typeface="Arial"/>
                <a:cs typeface="+mn-cs"/>
              </a:rPr>
              <a:t>Proses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7104063" y="4407504"/>
            <a:ext cx="725487" cy="350838"/>
          </a:xfrm>
          <a:prstGeom prst="roundRect">
            <a:avLst/>
          </a:prstGeom>
          <a:gradFill rotWithShape="1">
            <a:gsLst>
              <a:gs pos="0">
                <a:srgbClr val="838D9B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838D9B">
                  <a:tint val="57000"/>
                  <a:satMod val="180000"/>
                  <a:lumMod val="99000"/>
                </a:srgbClr>
              </a:gs>
              <a:gs pos="100000">
                <a:srgbClr val="838D9B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838D9B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200" kern="0" dirty="0">
                <a:solidFill>
                  <a:sysClr val="windowText" lastClr="000000"/>
                </a:solidFill>
                <a:latin typeface="Arial"/>
                <a:cs typeface="+mn-cs"/>
              </a:rPr>
              <a:t>Proses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8120063" y="4407504"/>
            <a:ext cx="725487" cy="350838"/>
          </a:xfrm>
          <a:prstGeom prst="roundRect">
            <a:avLst/>
          </a:prstGeom>
          <a:gradFill rotWithShape="1">
            <a:gsLst>
              <a:gs pos="0">
                <a:srgbClr val="838D9B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838D9B">
                  <a:tint val="57000"/>
                  <a:satMod val="180000"/>
                  <a:lumMod val="99000"/>
                </a:srgbClr>
              </a:gs>
              <a:gs pos="100000">
                <a:srgbClr val="838D9B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838D9B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200" kern="0" dirty="0">
                <a:solidFill>
                  <a:sysClr val="windowText" lastClr="000000"/>
                </a:solidFill>
                <a:latin typeface="Arial"/>
                <a:cs typeface="+mn-cs"/>
              </a:rPr>
              <a:t>Proses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1458792" y="4861603"/>
            <a:ext cx="234026" cy="904292"/>
          </a:xfrm>
          <a:prstGeom prst="roundRect">
            <a:avLst/>
          </a:prstGeom>
          <a:gradFill rotWithShape="1">
            <a:gsLst>
              <a:gs pos="0">
                <a:srgbClr val="94147C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94147C">
                  <a:tint val="57000"/>
                  <a:satMod val="180000"/>
                  <a:lumMod val="99000"/>
                </a:srgbClr>
              </a:gs>
              <a:gs pos="100000">
                <a:srgbClr val="94147C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94147C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vert="wordArtVert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000" kern="0" dirty="0">
                <a:solidFill>
                  <a:sysClr val="windowText" lastClr="000000"/>
                </a:solidFill>
                <a:latin typeface="Arial"/>
                <a:cs typeface="+mn-cs"/>
              </a:rPr>
              <a:t>input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930501" y="4861603"/>
            <a:ext cx="234026" cy="904292"/>
          </a:xfrm>
          <a:prstGeom prst="roundRect">
            <a:avLst/>
          </a:prstGeom>
          <a:gradFill rotWithShape="1">
            <a:gsLst>
              <a:gs pos="0">
                <a:srgbClr val="94147C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94147C">
                  <a:tint val="57000"/>
                  <a:satMod val="180000"/>
                  <a:lumMod val="99000"/>
                </a:srgbClr>
              </a:gs>
              <a:gs pos="100000">
                <a:srgbClr val="94147C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94147C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vert="wordArtVert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000" kern="0" dirty="0">
                <a:solidFill>
                  <a:sysClr val="windowText" lastClr="000000"/>
                </a:solidFill>
                <a:latin typeface="Arial"/>
                <a:cs typeface="+mn-cs"/>
              </a:rPr>
              <a:t>input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2446271" y="4861603"/>
            <a:ext cx="234026" cy="904292"/>
          </a:xfrm>
          <a:prstGeom prst="roundRect">
            <a:avLst/>
          </a:prstGeom>
          <a:gradFill rotWithShape="1">
            <a:gsLst>
              <a:gs pos="0">
                <a:srgbClr val="94147C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94147C">
                  <a:tint val="57000"/>
                  <a:satMod val="180000"/>
                  <a:lumMod val="99000"/>
                </a:srgbClr>
              </a:gs>
              <a:gs pos="100000">
                <a:srgbClr val="94147C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94147C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vert="wordArtVert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000" kern="0" dirty="0">
                <a:solidFill>
                  <a:sysClr val="windowText" lastClr="000000"/>
                </a:solidFill>
                <a:latin typeface="Arial"/>
                <a:cs typeface="+mn-cs"/>
              </a:rPr>
              <a:t>input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2938613" y="4861603"/>
            <a:ext cx="234026" cy="904292"/>
          </a:xfrm>
          <a:prstGeom prst="roundRect">
            <a:avLst/>
          </a:prstGeom>
          <a:gradFill rotWithShape="1">
            <a:gsLst>
              <a:gs pos="0">
                <a:srgbClr val="94147C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94147C">
                  <a:tint val="57000"/>
                  <a:satMod val="180000"/>
                  <a:lumMod val="99000"/>
                </a:srgbClr>
              </a:gs>
              <a:gs pos="100000">
                <a:srgbClr val="94147C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94147C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vert="wordArtVert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000" kern="0" dirty="0">
                <a:solidFill>
                  <a:sysClr val="windowText" lastClr="000000"/>
                </a:solidFill>
                <a:latin typeface="Arial"/>
                <a:cs typeface="+mn-cs"/>
              </a:rPr>
              <a:t>input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321514" y="4861603"/>
            <a:ext cx="234026" cy="904292"/>
          </a:xfrm>
          <a:prstGeom prst="roundRect">
            <a:avLst/>
          </a:prstGeom>
          <a:gradFill rotWithShape="1">
            <a:gsLst>
              <a:gs pos="0">
                <a:srgbClr val="94147C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94147C">
                  <a:tint val="57000"/>
                  <a:satMod val="180000"/>
                  <a:lumMod val="99000"/>
                </a:srgbClr>
              </a:gs>
              <a:gs pos="100000">
                <a:srgbClr val="94147C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94147C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vert="wordArtVert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000" kern="0" dirty="0">
                <a:solidFill>
                  <a:sysClr val="windowText" lastClr="000000"/>
                </a:solidFill>
                <a:latin typeface="Arial"/>
                <a:cs typeface="+mn-cs"/>
              </a:rPr>
              <a:t>input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3813856" y="4861603"/>
            <a:ext cx="234026" cy="904292"/>
          </a:xfrm>
          <a:prstGeom prst="roundRect">
            <a:avLst/>
          </a:prstGeom>
          <a:gradFill rotWithShape="1">
            <a:gsLst>
              <a:gs pos="0">
                <a:srgbClr val="94147C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94147C">
                  <a:tint val="57000"/>
                  <a:satMod val="180000"/>
                  <a:lumMod val="99000"/>
                </a:srgbClr>
              </a:gs>
              <a:gs pos="100000">
                <a:srgbClr val="94147C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94147C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vert="wordArtVert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000" kern="0" dirty="0">
                <a:solidFill>
                  <a:sysClr val="windowText" lastClr="000000"/>
                </a:solidFill>
                <a:latin typeface="Arial"/>
                <a:cs typeface="+mn-cs"/>
              </a:rPr>
              <a:t>input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4337349" y="4861603"/>
            <a:ext cx="234026" cy="904292"/>
          </a:xfrm>
          <a:prstGeom prst="roundRect">
            <a:avLst/>
          </a:prstGeom>
          <a:gradFill rotWithShape="1">
            <a:gsLst>
              <a:gs pos="0">
                <a:srgbClr val="94147C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94147C">
                  <a:tint val="57000"/>
                  <a:satMod val="180000"/>
                  <a:lumMod val="99000"/>
                </a:srgbClr>
              </a:gs>
              <a:gs pos="100000">
                <a:srgbClr val="94147C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94147C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vert="wordArtVert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000" kern="0" dirty="0">
                <a:solidFill>
                  <a:sysClr val="windowText" lastClr="000000"/>
                </a:solidFill>
                <a:latin typeface="Arial"/>
                <a:cs typeface="+mn-cs"/>
              </a:rPr>
              <a:t>input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4829691" y="4861603"/>
            <a:ext cx="234026" cy="904292"/>
          </a:xfrm>
          <a:prstGeom prst="roundRect">
            <a:avLst/>
          </a:prstGeom>
          <a:gradFill rotWithShape="1">
            <a:gsLst>
              <a:gs pos="0">
                <a:srgbClr val="94147C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94147C">
                  <a:tint val="57000"/>
                  <a:satMod val="180000"/>
                  <a:lumMod val="99000"/>
                </a:srgbClr>
              </a:gs>
              <a:gs pos="100000">
                <a:srgbClr val="94147C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94147C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vert="wordArtVert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000" kern="0" dirty="0">
                <a:solidFill>
                  <a:sysClr val="windowText" lastClr="000000"/>
                </a:solidFill>
                <a:latin typeface="Arial"/>
                <a:cs typeface="+mn-cs"/>
              </a:rPr>
              <a:t>input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5216117" y="4861603"/>
            <a:ext cx="234026" cy="904292"/>
          </a:xfrm>
          <a:prstGeom prst="roundRect">
            <a:avLst/>
          </a:prstGeom>
          <a:gradFill rotWithShape="1">
            <a:gsLst>
              <a:gs pos="0">
                <a:srgbClr val="94147C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94147C">
                  <a:tint val="57000"/>
                  <a:satMod val="180000"/>
                  <a:lumMod val="99000"/>
                </a:srgbClr>
              </a:gs>
              <a:gs pos="100000">
                <a:srgbClr val="94147C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94147C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vert="wordArtVert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000" kern="0" dirty="0">
                <a:solidFill>
                  <a:sysClr val="windowText" lastClr="000000"/>
                </a:solidFill>
                <a:latin typeface="Arial"/>
                <a:cs typeface="+mn-cs"/>
              </a:rPr>
              <a:t>input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5704934" y="4861603"/>
            <a:ext cx="234026" cy="904292"/>
          </a:xfrm>
          <a:prstGeom prst="roundRect">
            <a:avLst/>
          </a:prstGeom>
          <a:gradFill rotWithShape="1">
            <a:gsLst>
              <a:gs pos="0">
                <a:srgbClr val="94147C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94147C">
                  <a:tint val="57000"/>
                  <a:satMod val="180000"/>
                  <a:lumMod val="99000"/>
                </a:srgbClr>
              </a:gs>
              <a:gs pos="100000">
                <a:srgbClr val="94147C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94147C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vert="wordArtVert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000" kern="0" dirty="0">
                <a:solidFill>
                  <a:sysClr val="windowText" lastClr="000000"/>
                </a:solidFill>
                <a:latin typeface="Arial"/>
                <a:cs typeface="+mn-cs"/>
              </a:rPr>
              <a:t>input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6234335" y="4861603"/>
            <a:ext cx="234026" cy="904292"/>
          </a:xfrm>
          <a:prstGeom prst="roundRect">
            <a:avLst/>
          </a:prstGeom>
          <a:gradFill rotWithShape="1">
            <a:gsLst>
              <a:gs pos="0">
                <a:srgbClr val="94147C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94147C">
                  <a:tint val="57000"/>
                  <a:satMod val="180000"/>
                  <a:lumMod val="99000"/>
                </a:srgbClr>
              </a:gs>
              <a:gs pos="100000">
                <a:srgbClr val="94147C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94147C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vert="wordArtVert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000" kern="0" dirty="0">
                <a:solidFill>
                  <a:sysClr val="windowText" lastClr="000000"/>
                </a:solidFill>
                <a:latin typeface="Arial"/>
                <a:cs typeface="+mn-cs"/>
              </a:rPr>
              <a:t>input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6720769" y="4861603"/>
            <a:ext cx="234026" cy="904292"/>
          </a:xfrm>
          <a:prstGeom prst="roundRect">
            <a:avLst/>
          </a:prstGeom>
          <a:gradFill rotWithShape="1">
            <a:gsLst>
              <a:gs pos="0">
                <a:srgbClr val="94147C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94147C">
                  <a:tint val="57000"/>
                  <a:satMod val="180000"/>
                  <a:lumMod val="99000"/>
                </a:srgbClr>
              </a:gs>
              <a:gs pos="100000">
                <a:srgbClr val="94147C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94147C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vert="wordArtVert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000" kern="0" dirty="0">
                <a:solidFill>
                  <a:sysClr val="windowText" lastClr="000000"/>
                </a:solidFill>
                <a:latin typeface="Arial"/>
                <a:cs typeface="+mn-cs"/>
              </a:rPr>
              <a:t>input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7103669" y="4861603"/>
            <a:ext cx="234026" cy="904292"/>
          </a:xfrm>
          <a:prstGeom prst="roundRect">
            <a:avLst/>
          </a:prstGeom>
          <a:gradFill rotWithShape="1">
            <a:gsLst>
              <a:gs pos="0">
                <a:srgbClr val="94147C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94147C">
                  <a:tint val="57000"/>
                  <a:satMod val="180000"/>
                  <a:lumMod val="99000"/>
                </a:srgbClr>
              </a:gs>
              <a:gs pos="100000">
                <a:srgbClr val="94147C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94147C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vert="wordArtVert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000" kern="0" dirty="0">
                <a:solidFill>
                  <a:sysClr val="windowText" lastClr="000000"/>
                </a:solidFill>
                <a:latin typeface="Arial"/>
                <a:cs typeface="+mn-cs"/>
              </a:rPr>
              <a:t>input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7596011" y="4861603"/>
            <a:ext cx="234026" cy="904292"/>
          </a:xfrm>
          <a:prstGeom prst="roundRect">
            <a:avLst/>
          </a:prstGeom>
          <a:gradFill rotWithShape="1">
            <a:gsLst>
              <a:gs pos="0">
                <a:srgbClr val="94147C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94147C">
                  <a:tint val="57000"/>
                  <a:satMod val="180000"/>
                  <a:lumMod val="99000"/>
                </a:srgbClr>
              </a:gs>
              <a:gs pos="100000">
                <a:srgbClr val="94147C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94147C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vert="wordArtVert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000" kern="0" dirty="0">
                <a:solidFill>
                  <a:sysClr val="windowText" lastClr="000000"/>
                </a:solidFill>
                <a:latin typeface="Arial"/>
                <a:cs typeface="+mn-cs"/>
              </a:rPr>
              <a:t>input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8119504" y="4861603"/>
            <a:ext cx="234026" cy="904292"/>
          </a:xfrm>
          <a:prstGeom prst="roundRect">
            <a:avLst/>
          </a:prstGeom>
          <a:gradFill rotWithShape="1">
            <a:gsLst>
              <a:gs pos="0">
                <a:srgbClr val="94147C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94147C">
                  <a:tint val="57000"/>
                  <a:satMod val="180000"/>
                  <a:lumMod val="99000"/>
                </a:srgbClr>
              </a:gs>
              <a:gs pos="100000">
                <a:srgbClr val="94147C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94147C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vert="wordArtVert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000" kern="0" dirty="0">
                <a:solidFill>
                  <a:sysClr val="windowText" lastClr="000000"/>
                </a:solidFill>
                <a:latin typeface="Arial"/>
                <a:cs typeface="+mn-cs"/>
              </a:rPr>
              <a:t>input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8611846" y="4861603"/>
            <a:ext cx="234026" cy="904292"/>
          </a:xfrm>
          <a:prstGeom prst="roundRect">
            <a:avLst/>
          </a:prstGeom>
          <a:gradFill rotWithShape="1">
            <a:gsLst>
              <a:gs pos="0">
                <a:srgbClr val="94147C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94147C">
                  <a:tint val="57000"/>
                  <a:satMod val="180000"/>
                  <a:lumMod val="99000"/>
                </a:srgbClr>
              </a:gs>
              <a:gs pos="100000">
                <a:srgbClr val="94147C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94147C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vert="wordArtVert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000" kern="0" dirty="0">
                <a:solidFill>
                  <a:sysClr val="windowText" lastClr="000000"/>
                </a:solidFill>
                <a:latin typeface="Arial"/>
                <a:cs typeface="+mn-cs"/>
              </a:rPr>
              <a:t>input</a:t>
            </a:r>
          </a:p>
        </p:txBody>
      </p:sp>
      <p:sp>
        <p:nvSpPr>
          <p:cNvPr id="41" name="Pentagon 40"/>
          <p:cNvSpPr/>
          <p:nvPr/>
        </p:nvSpPr>
        <p:spPr>
          <a:xfrm rot="5400000">
            <a:off x="4779169" y="1761935"/>
            <a:ext cx="387350" cy="1271588"/>
          </a:xfrm>
          <a:prstGeom prst="homePlate">
            <a:avLst/>
          </a:prstGeom>
          <a:solidFill>
            <a:srgbClr val="D2610C"/>
          </a:solidFill>
          <a:ln w="28575" cap="flat" cmpd="sng" algn="ctr">
            <a:solidFill>
              <a:sysClr val="window" lastClr="FFFFFF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sysClr val="window" lastClr="FFFFFF"/>
              </a:solidFill>
              <a:latin typeface="Arial"/>
              <a:cs typeface="+mn-cs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705100" y="1556354"/>
            <a:ext cx="4535488" cy="647700"/>
          </a:xfrm>
          <a:prstGeom prst="roundRect">
            <a:avLst/>
          </a:prstGeom>
          <a:gradFill rotWithShape="1">
            <a:gsLst>
              <a:gs pos="0">
                <a:srgbClr val="838D9B">
                  <a:tint val="50000"/>
                  <a:alpha val="100000"/>
                  <a:satMod val="160000"/>
                  <a:lumMod val="105000"/>
                </a:srgbClr>
              </a:gs>
              <a:gs pos="41000">
                <a:srgbClr val="838D9B">
                  <a:tint val="57000"/>
                  <a:satMod val="180000"/>
                  <a:lumMod val="99000"/>
                </a:srgbClr>
              </a:gs>
              <a:gs pos="100000">
                <a:srgbClr val="838D9B">
                  <a:tint val="80000"/>
                  <a:satMod val="200000"/>
                  <a:lumMod val="104000"/>
                </a:srgbClr>
              </a:gs>
            </a:gsLst>
            <a:lin ang="5400000" scaled="1"/>
          </a:gradFill>
          <a:ln w="12700" cap="flat" cmpd="sng" algn="ctr">
            <a:solidFill>
              <a:srgbClr val="838D9B"/>
            </a:solidFill>
            <a:prstDash val="soli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kern="0" dirty="0">
                <a:solidFill>
                  <a:sysClr val="windowText" lastClr="000000"/>
                </a:solidFill>
                <a:latin typeface="Arial"/>
                <a:cs typeface="+mn-cs"/>
              </a:rPr>
              <a:t>SASARAN PEMBANGUNAN </a:t>
            </a:r>
            <a:r>
              <a:rPr lang="en-ID" kern="0" dirty="0" smtClean="0">
                <a:solidFill>
                  <a:sysClr val="windowText" lastClr="000000"/>
                </a:solidFill>
                <a:latin typeface="Arial"/>
                <a:cs typeface="+mn-cs"/>
              </a:rPr>
              <a:t>DAERAH</a:t>
            </a:r>
            <a:endParaRPr lang="id-ID" kern="0" dirty="0">
              <a:solidFill>
                <a:sysClr val="windowText" lastClr="000000"/>
              </a:soli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kern="0" dirty="0">
                <a:solidFill>
                  <a:sysClr val="windowText" lastClr="000000"/>
                </a:solidFill>
                <a:latin typeface="Arial"/>
                <a:cs typeface="+mn-cs"/>
              </a:rPr>
              <a:t>(</a:t>
            </a:r>
            <a:r>
              <a:rPr lang="id-ID" i="1" kern="0" dirty="0">
                <a:solidFill>
                  <a:sysClr val="windowText" lastClr="000000"/>
                </a:solidFill>
                <a:latin typeface="Arial"/>
                <a:cs typeface="+mn-cs"/>
              </a:rPr>
              <a:t>Impact</a:t>
            </a:r>
            <a:r>
              <a:rPr lang="id-ID" kern="0" dirty="0">
                <a:solidFill>
                  <a:sysClr val="windowText" lastClr="000000"/>
                </a:solidFill>
                <a:latin typeface="Arial"/>
                <a:cs typeface="+mn-cs"/>
              </a:rPr>
              <a:t>)</a:t>
            </a:r>
          </a:p>
        </p:txBody>
      </p:sp>
      <p:cxnSp>
        <p:nvCxnSpPr>
          <p:cNvPr id="43" name="Straight Arrow Connector 42"/>
          <p:cNvCxnSpPr>
            <a:stCxn id="9" idx="2"/>
            <a:endCxn id="11" idx="0"/>
          </p:cNvCxnSpPr>
          <p:nvPr/>
        </p:nvCxnSpPr>
        <p:spPr>
          <a:xfrm flipH="1">
            <a:off x="3210367" y="2950179"/>
            <a:ext cx="1870484" cy="187449"/>
          </a:xfrm>
          <a:prstGeom prst="straightConnector1">
            <a:avLst/>
          </a:prstGeom>
          <a:noFill/>
          <a:ln w="28575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</p:cxnSp>
      <p:cxnSp>
        <p:nvCxnSpPr>
          <p:cNvPr id="44" name="Straight Arrow Connector 43"/>
          <p:cNvCxnSpPr>
            <a:stCxn id="9" idx="2"/>
            <a:endCxn id="12" idx="0"/>
          </p:cNvCxnSpPr>
          <p:nvPr/>
        </p:nvCxnSpPr>
        <p:spPr>
          <a:xfrm>
            <a:off x="5080851" y="2950179"/>
            <a:ext cx="1942492" cy="187449"/>
          </a:xfrm>
          <a:prstGeom prst="straightConnector1">
            <a:avLst/>
          </a:prstGeom>
          <a:noFill/>
          <a:ln w="28575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</p:cxnSp>
      <p:cxnSp>
        <p:nvCxnSpPr>
          <p:cNvPr id="45" name="Straight Arrow Connector 44"/>
          <p:cNvCxnSpPr>
            <a:stCxn id="12" idx="2"/>
            <a:endCxn id="16" idx="0"/>
          </p:cNvCxnSpPr>
          <p:nvPr/>
        </p:nvCxnSpPr>
        <p:spPr>
          <a:xfrm>
            <a:off x="7023343" y="3564492"/>
            <a:ext cx="951428" cy="203175"/>
          </a:xfrm>
          <a:prstGeom prst="straightConnector1">
            <a:avLst/>
          </a:prstGeom>
          <a:noFill/>
          <a:ln w="28575" cap="flat" cmpd="sng" algn="ctr">
            <a:solidFill>
              <a:srgbClr val="5D5AD2">
                <a:lumMod val="40000"/>
                <a:lumOff val="60000"/>
              </a:srgbClr>
            </a:solidFill>
            <a:prstDash val="solid"/>
            <a:tailEnd type="arrow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</p:cxnSp>
      <p:cxnSp>
        <p:nvCxnSpPr>
          <p:cNvPr id="46" name="Straight Arrow Connector 45"/>
          <p:cNvCxnSpPr>
            <a:stCxn id="12" idx="2"/>
            <a:endCxn id="15" idx="0"/>
          </p:cNvCxnSpPr>
          <p:nvPr/>
        </p:nvCxnSpPr>
        <p:spPr>
          <a:xfrm flipH="1">
            <a:off x="6083694" y="3564492"/>
            <a:ext cx="939649" cy="203175"/>
          </a:xfrm>
          <a:prstGeom prst="straightConnector1">
            <a:avLst/>
          </a:prstGeom>
          <a:noFill/>
          <a:ln w="28575" cap="flat" cmpd="sng" algn="ctr">
            <a:solidFill>
              <a:srgbClr val="5D5AD2">
                <a:lumMod val="40000"/>
                <a:lumOff val="60000"/>
              </a:srgbClr>
            </a:solidFill>
            <a:prstDash val="solid"/>
            <a:tailEnd type="arrow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</p:cxnSp>
      <p:cxnSp>
        <p:nvCxnSpPr>
          <p:cNvPr id="47" name="Straight Arrow Connector 46"/>
          <p:cNvCxnSpPr>
            <a:stCxn id="11" idx="2"/>
            <a:endCxn id="13" idx="0"/>
          </p:cNvCxnSpPr>
          <p:nvPr/>
        </p:nvCxnSpPr>
        <p:spPr>
          <a:xfrm flipH="1">
            <a:off x="2301538" y="3564492"/>
            <a:ext cx="908829" cy="203175"/>
          </a:xfrm>
          <a:prstGeom prst="straightConnector1">
            <a:avLst/>
          </a:prstGeom>
          <a:noFill/>
          <a:ln w="28575" cap="flat" cmpd="sng" algn="ctr">
            <a:solidFill>
              <a:srgbClr val="5D5AD2">
                <a:lumMod val="40000"/>
                <a:lumOff val="60000"/>
              </a:srgbClr>
            </a:solidFill>
            <a:prstDash val="solid"/>
            <a:tailEnd type="arrow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</p:cxnSp>
      <p:cxnSp>
        <p:nvCxnSpPr>
          <p:cNvPr id="48" name="Straight Arrow Connector 47"/>
          <p:cNvCxnSpPr>
            <a:stCxn id="11" idx="2"/>
            <a:endCxn id="14" idx="0"/>
          </p:cNvCxnSpPr>
          <p:nvPr/>
        </p:nvCxnSpPr>
        <p:spPr>
          <a:xfrm>
            <a:off x="3210367" y="3564492"/>
            <a:ext cx="982249" cy="203175"/>
          </a:xfrm>
          <a:prstGeom prst="straightConnector1">
            <a:avLst/>
          </a:prstGeom>
          <a:noFill/>
          <a:ln w="28575" cap="flat" cmpd="sng" algn="ctr">
            <a:solidFill>
              <a:srgbClr val="5D5AD2">
                <a:lumMod val="40000"/>
                <a:lumOff val="60000"/>
              </a:srgbClr>
            </a:solidFill>
            <a:prstDash val="solid"/>
            <a:tailEnd type="arrow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</p:cxnSp>
      <p:cxnSp>
        <p:nvCxnSpPr>
          <p:cNvPr id="49" name="Straight Arrow Connector 48"/>
          <p:cNvCxnSpPr>
            <a:stCxn id="13" idx="2"/>
            <a:endCxn id="17" idx="0"/>
          </p:cNvCxnSpPr>
          <p:nvPr/>
        </p:nvCxnSpPr>
        <p:spPr>
          <a:xfrm flipH="1">
            <a:off x="1821976" y="4199715"/>
            <a:ext cx="479562" cy="207392"/>
          </a:xfrm>
          <a:prstGeom prst="straightConnector1">
            <a:avLst/>
          </a:prstGeom>
          <a:noFill/>
          <a:ln w="28575" cap="flat" cmpd="sng" algn="ctr">
            <a:solidFill>
              <a:sysClr val="window" lastClr="FFFFFF"/>
            </a:solidFill>
            <a:prstDash val="solid"/>
            <a:tailEnd type="arrow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</p:cxnSp>
      <p:cxnSp>
        <p:nvCxnSpPr>
          <p:cNvPr id="50" name="Straight Arrow Connector 49"/>
          <p:cNvCxnSpPr>
            <a:stCxn id="13" idx="2"/>
            <a:endCxn id="18" idx="0"/>
          </p:cNvCxnSpPr>
          <p:nvPr/>
        </p:nvCxnSpPr>
        <p:spPr>
          <a:xfrm>
            <a:off x="2301538" y="4199715"/>
            <a:ext cx="507917" cy="207392"/>
          </a:xfrm>
          <a:prstGeom prst="straightConnector1">
            <a:avLst/>
          </a:prstGeom>
          <a:noFill/>
          <a:ln w="28575" cap="flat" cmpd="sng" algn="ctr">
            <a:solidFill>
              <a:sysClr val="window" lastClr="FFFFFF"/>
            </a:solidFill>
            <a:prstDash val="solid"/>
            <a:tailEnd type="arrow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</p:cxnSp>
      <p:cxnSp>
        <p:nvCxnSpPr>
          <p:cNvPr id="51" name="Straight Arrow Connector 50"/>
          <p:cNvCxnSpPr>
            <a:stCxn id="14" idx="2"/>
            <a:endCxn id="19" idx="0"/>
          </p:cNvCxnSpPr>
          <p:nvPr/>
        </p:nvCxnSpPr>
        <p:spPr>
          <a:xfrm flipH="1">
            <a:off x="3684698" y="4199715"/>
            <a:ext cx="507918" cy="207392"/>
          </a:xfrm>
          <a:prstGeom prst="straightConnector1">
            <a:avLst/>
          </a:prstGeom>
          <a:noFill/>
          <a:ln w="28575" cap="flat" cmpd="sng" algn="ctr">
            <a:solidFill>
              <a:sysClr val="window" lastClr="FFFFFF"/>
            </a:solidFill>
            <a:prstDash val="solid"/>
            <a:tailEnd type="arrow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</p:cxnSp>
      <p:cxnSp>
        <p:nvCxnSpPr>
          <p:cNvPr id="52" name="Straight Arrow Connector 51"/>
          <p:cNvCxnSpPr>
            <a:stCxn id="14" idx="2"/>
            <a:endCxn id="20" idx="0"/>
          </p:cNvCxnSpPr>
          <p:nvPr/>
        </p:nvCxnSpPr>
        <p:spPr>
          <a:xfrm>
            <a:off x="4192616" y="4199715"/>
            <a:ext cx="507917" cy="207392"/>
          </a:xfrm>
          <a:prstGeom prst="straightConnector1">
            <a:avLst/>
          </a:prstGeom>
          <a:noFill/>
          <a:ln w="28575" cap="flat" cmpd="sng" algn="ctr">
            <a:solidFill>
              <a:sysClr val="window" lastClr="FFFFFF"/>
            </a:solidFill>
            <a:prstDash val="solid"/>
            <a:tailEnd type="arrow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</p:cxnSp>
      <p:cxnSp>
        <p:nvCxnSpPr>
          <p:cNvPr id="53" name="Straight Arrow Connector 52"/>
          <p:cNvCxnSpPr>
            <a:stCxn id="15" idx="2"/>
            <a:endCxn id="21" idx="0"/>
          </p:cNvCxnSpPr>
          <p:nvPr/>
        </p:nvCxnSpPr>
        <p:spPr>
          <a:xfrm flipH="1">
            <a:off x="5575776" y="4199715"/>
            <a:ext cx="507918" cy="207392"/>
          </a:xfrm>
          <a:prstGeom prst="straightConnector1">
            <a:avLst/>
          </a:prstGeom>
          <a:noFill/>
          <a:ln w="28575" cap="flat" cmpd="sng" algn="ctr">
            <a:solidFill>
              <a:sysClr val="window" lastClr="FFFFFF"/>
            </a:solidFill>
            <a:prstDash val="solid"/>
            <a:tailEnd type="arrow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</p:cxnSp>
      <p:cxnSp>
        <p:nvCxnSpPr>
          <p:cNvPr id="54" name="Straight Arrow Connector 53"/>
          <p:cNvCxnSpPr>
            <a:stCxn id="15" idx="2"/>
            <a:endCxn id="22" idx="0"/>
          </p:cNvCxnSpPr>
          <p:nvPr/>
        </p:nvCxnSpPr>
        <p:spPr>
          <a:xfrm>
            <a:off x="6083694" y="4199715"/>
            <a:ext cx="507917" cy="207392"/>
          </a:xfrm>
          <a:prstGeom prst="straightConnector1">
            <a:avLst/>
          </a:prstGeom>
          <a:noFill/>
          <a:ln w="28575" cap="flat" cmpd="sng" algn="ctr">
            <a:solidFill>
              <a:sysClr val="window" lastClr="FFFFFF"/>
            </a:solidFill>
            <a:prstDash val="solid"/>
            <a:tailEnd type="arrow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</p:cxnSp>
      <p:cxnSp>
        <p:nvCxnSpPr>
          <p:cNvPr id="55" name="Straight Arrow Connector 54"/>
          <p:cNvCxnSpPr>
            <a:stCxn id="16" idx="2"/>
            <a:endCxn id="23" idx="0"/>
          </p:cNvCxnSpPr>
          <p:nvPr/>
        </p:nvCxnSpPr>
        <p:spPr>
          <a:xfrm flipH="1">
            <a:off x="7466853" y="4199715"/>
            <a:ext cx="507918" cy="207392"/>
          </a:xfrm>
          <a:prstGeom prst="straightConnector1">
            <a:avLst/>
          </a:prstGeom>
          <a:noFill/>
          <a:ln w="28575" cap="flat" cmpd="sng" algn="ctr">
            <a:solidFill>
              <a:sysClr val="window" lastClr="FFFFFF"/>
            </a:solidFill>
            <a:prstDash val="solid"/>
            <a:tailEnd type="arrow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</p:cxnSp>
      <p:cxnSp>
        <p:nvCxnSpPr>
          <p:cNvPr id="56" name="Straight Arrow Connector 55"/>
          <p:cNvCxnSpPr>
            <a:stCxn id="16" idx="2"/>
            <a:endCxn id="24" idx="0"/>
          </p:cNvCxnSpPr>
          <p:nvPr/>
        </p:nvCxnSpPr>
        <p:spPr>
          <a:xfrm>
            <a:off x="7974771" y="4199715"/>
            <a:ext cx="507917" cy="207392"/>
          </a:xfrm>
          <a:prstGeom prst="straightConnector1">
            <a:avLst/>
          </a:prstGeom>
          <a:noFill/>
          <a:ln w="28575" cap="flat" cmpd="sng" algn="ctr">
            <a:solidFill>
              <a:sysClr val="window" lastClr="FFFFFF"/>
            </a:solidFill>
            <a:prstDash val="solid"/>
            <a:tailEnd type="arrow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</p:cxnSp>
      <p:sp>
        <p:nvSpPr>
          <p:cNvPr id="57" name="TextBox 56"/>
          <p:cNvSpPr txBox="1"/>
          <p:nvPr/>
        </p:nvSpPr>
        <p:spPr>
          <a:xfrm>
            <a:off x="285750" y="4294792"/>
            <a:ext cx="857250" cy="600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Proses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Pencapaian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Output</a:t>
            </a:r>
          </a:p>
        </p:txBody>
      </p:sp>
      <p:cxnSp>
        <p:nvCxnSpPr>
          <p:cNvPr id="58" name="Straight Arrow Connector 57"/>
          <p:cNvCxnSpPr>
            <a:stCxn id="17" idx="2"/>
            <a:endCxn id="25" idx="0"/>
          </p:cNvCxnSpPr>
          <p:nvPr/>
        </p:nvCxnSpPr>
        <p:spPr>
          <a:xfrm flipH="1">
            <a:off x="1576388" y="4758342"/>
            <a:ext cx="246062" cy="103187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cxnSp>
        <p:nvCxnSpPr>
          <p:cNvPr id="59" name="Straight Arrow Connector 58"/>
          <p:cNvCxnSpPr>
            <a:stCxn id="17" idx="2"/>
            <a:endCxn id="26" idx="0"/>
          </p:cNvCxnSpPr>
          <p:nvPr/>
        </p:nvCxnSpPr>
        <p:spPr>
          <a:xfrm>
            <a:off x="1822450" y="4758342"/>
            <a:ext cx="225425" cy="103187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cxnSp>
        <p:nvCxnSpPr>
          <p:cNvPr id="60" name="Straight Arrow Connector 59"/>
          <p:cNvCxnSpPr>
            <a:stCxn id="18" idx="2"/>
            <a:endCxn id="27" idx="0"/>
          </p:cNvCxnSpPr>
          <p:nvPr/>
        </p:nvCxnSpPr>
        <p:spPr>
          <a:xfrm flipH="1">
            <a:off x="2563813" y="4758342"/>
            <a:ext cx="246062" cy="103187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cxnSp>
        <p:nvCxnSpPr>
          <p:cNvPr id="61" name="Straight Arrow Connector 60"/>
          <p:cNvCxnSpPr>
            <a:stCxn id="18" idx="2"/>
            <a:endCxn id="28" idx="0"/>
          </p:cNvCxnSpPr>
          <p:nvPr/>
        </p:nvCxnSpPr>
        <p:spPr>
          <a:xfrm>
            <a:off x="2809875" y="4758342"/>
            <a:ext cx="246063" cy="103187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cxnSp>
        <p:nvCxnSpPr>
          <p:cNvPr id="62" name="Straight Arrow Connector 61"/>
          <p:cNvCxnSpPr>
            <a:stCxn id="19" idx="2"/>
            <a:endCxn id="29" idx="0"/>
          </p:cNvCxnSpPr>
          <p:nvPr/>
        </p:nvCxnSpPr>
        <p:spPr>
          <a:xfrm flipH="1">
            <a:off x="3438525" y="4758342"/>
            <a:ext cx="246063" cy="103187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cxnSp>
        <p:nvCxnSpPr>
          <p:cNvPr id="63" name="Straight Arrow Connector 62"/>
          <p:cNvCxnSpPr>
            <a:stCxn id="19" idx="2"/>
            <a:endCxn id="30" idx="0"/>
          </p:cNvCxnSpPr>
          <p:nvPr/>
        </p:nvCxnSpPr>
        <p:spPr>
          <a:xfrm>
            <a:off x="3684588" y="4758342"/>
            <a:ext cx="246062" cy="103187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cxnSp>
        <p:nvCxnSpPr>
          <p:cNvPr id="64" name="Straight Arrow Connector 63"/>
          <p:cNvCxnSpPr>
            <a:stCxn id="20" idx="2"/>
            <a:endCxn id="31" idx="0"/>
          </p:cNvCxnSpPr>
          <p:nvPr/>
        </p:nvCxnSpPr>
        <p:spPr>
          <a:xfrm flipH="1">
            <a:off x="4454525" y="4758342"/>
            <a:ext cx="246063" cy="103187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cxnSp>
        <p:nvCxnSpPr>
          <p:cNvPr id="65" name="Straight Arrow Connector 64"/>
          <p:cNvCxnSpPr>
            <a:stCxn id="20" idx="2"/>
            <a:endCxn id="32" idx="0"/>
          </p:cNvCxnSpPr>
          <p:nvPr/>
        </p:nvCxnSpPr>
        <p:spPr>
          <a:xfrm>
            <a:off x="4700588" y="4758342"/>
            <a:ext cx="246062" cy="103187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cxnSp>
        <p:nvCxnSpPr>
          <p:cNvPr id="66" name="Straight Arrow Connector 65"/>
          <p:cNvCxnSpPr>
            <a:stCxn id="21" idx="2"/>
            <a:endCxn id="33" idx="0"/>
          </p:cNvCxnSpPr>
          <p:nvPr/>
        </p:nvCxnSpPr>
        <p:spPr>
          <a:xfrm flipH="1">
            <a:off x="5332413" y="4758342"/>
            <a:ext cx="242887" cy="103187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cxnSp>
        <p:nvCxnSpPr>
          <p:cNvPr id="67" name="Straight Arrow Connector 66"/>
          <p:cNvCxnSpPr>
            <a:stCxn id="21" idx="2"/>
            <a:endCxn id="34" idx="0"/>
          </p:cNvCxnSpPr>
          <p:nvPr/>
        </p:nvCxnSpPr>
        <p:spPr>
          <a:xfrm>
            <a:off x="5575300" y="4758342"/>
            <a:ext cx="246063" cy="103187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cxnSp>
        <p:nvCxnSpPr>
          <p:cNvPr id="68" name="Straight Arrow Connector 67"/>
          <p:cNvCxnSpPr>
            <a:stCxn id="22" idx="2"/>
            <a:endCxn id="35" idx="0"/>
          </p:cNvCxnSpPr>
          <p:nvPr/>
        </p:nvCxnSpPr>
        <p:spPr>
          <a:xfrm flipH="1">
            <a:off x="6351588" y="4758342"/>
            <a:ext cx="239712" cy="103187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cxnSp>
        <p:nvCxnSpPr>
          <p:cNvPr id="69" name="Straight Arrow Connector 68"/>
          <p:cNvCxnSpPr>
            <a:stCxn id="22" idx="2"/>
            <a:endCxn id="36" idx="0"/>
          </p:cNvCxnSpPr>
          <p:nvPr/>
        </p:nvCxnSpPr>
        <p:spPr>
          <a:xfrm>
            <a:off x="6591300" y="4758342"/>
            <a:ext cx="246063" cy="103187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cxnSp>
        <p:nvCxnSpPr>
          <p:cNvPr id="70" name="Straight Arrow Connector 69"/>
          <p:cNvCxnSpPr>
            <a:stCxn id="23" idx="2"/>
            <a:endCxn id="37" idx="0"/>
          </p:cNvCxnSpPr>
          <p:nvPr/>
        </p:nvCxnSpPr>
        <p:spPr>
          <a:xfrm flipH="1">
            <a:off x="7219950" y="4758342"/>
            <a:ext cx="247650" cy="103187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cxnSp>
        <p:nvCxnSpPr>
          <p:cNvPr id="71" name="Straight Arrow Connector 70"/>
          <p:cNvCxnSpPr>
            <a:stCxn id="23" idx="2"/>
            <a:endCxn id="38" idx="0"/>
          </p:cNvCxnSpPr>
          <p:nvPr/>
        </p:nvCxnSpPr>
        <p:spPr>
          <a:xfrm>
            <a:off x="7467600" y="4758342"/>
            <a:ext cx="246063" cy="103187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cxnSp>
        <p:nvCxnSpPr>
          <p:cNvPr id="72" name="Straight Arrow Connector 71"/>
          <p:cNvCxnSpPr>
            <a:stCxn id="24" idx="2"/>
            <a:endCxn id="39" idx="0"/>
          </p:cNvCxnSpPr>
          <p:nvPr/>
        </p:nvCxnSpPr>
        <p:spPr>
          <a:xfrm flipH="1">
            <a:off x="8235950" y="4758342"/>
            <a:ext cx="246063" cy="103187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cxnSp>
        <p:nvCxnSpPr>
          <p:cNvPr id="73" name="Straight Arrow Connector 72"/>
          <p:cNvCxnSpPr>
            <a:stCxn id="24" idx="2"/>
            <a:endCxn id="40" idx="0"/>
          </p:cNvCxnSpPr>
          <p:nvPr/>
        </p:nvCxnSpPr>
        <p:spPr>
          <a:xfrm>
            <a:off x="8482013" y="4758342"/>
            <a:ext cx="246062" cy="103187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sp>
        <p:nvSpPr>
          <p:cNvPr id="74" name="TextBox 156"/>
          <p:cNvSpPr txBox="1">
            <a:spLocks noChangeArrowheads="1"/>
          </p:cNvSpPr>
          <p:nvPr/>
        </p:nvSpPr>
        <p:spPr bwMode="auto">
          <a:xfrm>
            <a:off x="258763" y="4966304"/>
            <a:ext cx="9794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id-ID" altLang="en-US" sz="1200" b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Sumberdaya</a:t>
            </a:r>
          </a:p>
          <a:p>
            <a:r>
              <a:rPr lang="id-ID" altLang="en-US" sz="1200" b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Yang</a:t>
            </a:r>
          </a:p>
          <a:p>
            <a:r>
              <a:rPr lang="id-ID" altLang="en-US" sz="1200" b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Digunakan</a:t>
            </a:r>
          </a:p>
        </p:txBody>
      </p:sp>
      <p:sp>
        <p:nvSpPr>
          <p:cNvPr id="75" name="Freeform 74"/>
          <p:cNvSpPr/>
          <p:nvPr/>
        </p:nvSpPr>
        <p:spPr>
          <a:xfrm>
            <a:off x="265628" y="1656856"/>
            <a:ext cx="862688" cy="447613"/>
          </a:xfrm>
          <a:custGeom>
            <a:avLst/>
            <a:gdLst>
              <a:gd name="connsiteX0" fmla="*/ 0 w 676571"/>
              <a:gd name="connsiteY0" fmla="*/ 0 h 405943"/>
              <a:gd name="connsiteX1" fmla="*/ 676571 w 676571"/>
              <a:gd name="connsiteY1" fmla="*/ 0 h 405943"/>
              <a:gd name="connsiteX2" fmla="*/ 676571 w 676571"/>
              <a:gd name="connsiteY2" fmla="*/ 405943 h 405943"/>
              <a:gd name="connsiteX3" fmla="*/ 0 w 676571"/>
              <a:gd name="connsiteY3" fmla="*/ 405943 h 405943"/>
              <a:gd name="connsiteX4" fmla="*/ 0 w 676571"/>
              <a:gd name="connsiteY4" fmla="*/ 0 h 40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571" h="405943">
                <a:moveTo>
                  <a:pt x="0" y="0"/>
                </a:moveTo>
                <a:lnTo>
                  <a:pt x="676571" y="0"/>
                </a:lnTo>
                <a:lnTo>
                  <a:pt x="676571" y="405943"/>
                </a:lnTo>
                <a:lnTo>
                  <a:pt x="0" y="405943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D2610C">
                  <a:tint val="96000"/>
                  <a:satMod val="130000"/>
                  <a:lumMod val="114000"/>
                </a:srgbClr>
              </a:gs>
              <a:gs pos="60000">
                <a:srgbClr val="D2610C">
                  <a:tint val="100000"/>
                  <a:satMod val="106000"/>
                  <a:lumMod val="110000"/>
                </a:srgbClr>
              </a:gs>
              <a:gs pos="100000">
                <a:srgbClr val="D2610C"/>
              </a:gs>
            </a:gsLst>
            <a:lin ang="5400000" scaled="0"/>
          </a:gradFill>
          <a:ln w="12700" cap="flat" cmpd="sng" algn="ctr">
            <a:solidFill>
              <a:srgbClr val="D2610C"/>
            </a:solidFill>
            <a:prstDash val="solid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  <p:txBody>
          <a:bodyPr lIns="30480" tIns="30480" rIns="30480" bIns="30480" spcCol="1270" anchor="ctr"/>
          <a:lstStyle/>
          <a:p>
            <a:pPr algn="ctr" defTabSz="3556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id-ID" sz="900" b="1" spc="50" dirty="0" smtClean="0">
                <a:ln w="11430"/>
                <a:solidFill>
                  <a:sysClr val="window" lastClr="FF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+mn-cs"/>
              </a:rPr>
              <a:t>KEPALA DAERAH</a:t>
            </a:r>
            <a:endParaRPr lang="id-ID" sz="900" b="1" spc="50" dirty="0">
              <a:ln w="11430"/>
              <a:solidFill>
                <a:sysClr val="window" lastClr="FFFF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/>
              <a:cs typeface="+mn-cs"/>
            </a:endParaRPr>
          </a:p>
        </p:txBody>
      </p:sp>
      <p:sp>
        <p:nvSpPr>
          <p:cNvPr id="76" name="Freeform 75"/>
          <p:cNvSpPr/>
          <p:nvPr/>
        </p:nvSpPr>
        <p:spPr>
          <a:xfrm>
            <a:off x="180648" y="2602774"/>
            <a:ext cx="1009650" cy="344059"/>
          </a:xfrm>
          <a:custGeom>
            <a:avLst/>
            <a:gdLst>
              <a:gd name="connsiteX0" fmla="*/ 0 w 676183"/>
              <a:gd name="connsiteY0" fmla="*/ 0 h 405710"/>
              <a:gd name="connsiteX1" fmla="*/ 676183 w 676183"/>
              <a:gd name="connsiteY1" fmla="*/ 0 h 405710"/>
              <a:gd name="connsiteX2" fmla="*/ 676183 w 676183"/>
              <a:gd name="connsiteY2" fmla="*/ 405710 h 405710"/>
              <a:gd name="connsiteX3" fmla="*/ 0 w 676183"/>
              <a:gd name="connsiteY3" fmla="*/ 405710 h 405710"/>
              <a:gd name="connsiteX4" fmla="*/ 0 w 676183"/>
              <a:gd name="connsiteY4" fmla="*/ 0 h 405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183" h="405710">
                <a:moveTo>
                  <a:pt x="0" y="0"/>
                </a:moveTo>
                <a:lnTo>
                  <a:pt x="676183" y="0"/>
                </a:lnTo>
                <a:lnTo>
                  <a:pt x="676183" y="405710"/>
                </a:lnTo>
                <a:lnTo>
                  <a:pt x="0" y="40571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D2610C">
                  <a:tint val="96000"/>
                  <a:satMod val="130000"/>
                  <a:lumMod val="114000"/>
                </a:srgbClr>
              </a:gs>
              <a:gs pos="60000">
                <a:srgbClr val="D2610C">
                  <a:tint val="100000"/>
                  <a:satMod val="106000"/>
                  <a:lumMod val="110000"/>
                </a:srgbClr>
              </a:gs>
              <a:gs pos="100000">
                <a:srgbClr val="D2610C"/>
              </a:gs>
            </a:gsLst>
            <a:lin ang="5400000" scaled="0"/>
          </a:gradFill>
          <a:ln w="12700" cap="flat" cmpd="sng" algn="ctr">
            <a:solidFill>
              <a:srgbClr val="D2610C"/>
            </a:solidFill>
            <a:prstDash val="solid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  <p:txBody>
          <a:bodyPr lIns="30480" tIns="30480" rIns="30480" bIns="30480" spcCol="1270" anchor="ctr"/>
          <a:lstStyle/>
          <a:p>
            <a:pPr algn="ctr" defTabSz="3556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id-ID" sz="1000" b="1" spc="50" dirty="0" smtClean="0">
                <a:ln w="11430"/>
                <a:solidFill>
                  <a:sysClr val="window" lastClr="FF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+mn-cs"/>
              </a:rPr>
              <a:t>PERANGKAT DAERAH</a:t>
            </a:r>
            <a:endParaRPr lang="id-ID" sz="1000" b="1" spc="50" dirty="0">
              <a:ln w="11430"/>
              <a:solidFill>
                <a:sysClr val="window" lastClr="FFFF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/>
              <a:cs typeface="+mn-cs"/>
            </a:endParaRPr>
          </a:p>
        </p:txBody>
      </p:sp>
      <p:sp>
        <p:nvSpPr>
          <p:cNvPr id="77" name="Freeform 76"/>
          <p:cNvSpPr/>
          <p:nvPr/>
        </p:nvSpPr>
        <p:spPr>
          <a:xfrm>
            <a:off x="266123" y="3163624"/>
            <a:ext cx="862193" cy="374871"/>
          </a:xfrm>
          <a:custGeom>
            <a:avLst/>
            <a:gdLst>
              <a:gd name="connsiteX0" fmla="*/ 0 w 676183"/>
              <a:gd name="connsiteY0" fmla="*/ 0 h 405710"/>
              <a:gd name="connsiteX1" fmla="*/ 676183 w 676183"/>
              <a:gd name="connsiteY1" fmla="*/ 0 h 405710"/>
              <a:gd name="connsiteX2" fmla="*/ 676183 w 676183"/>
              <a:gd name="connsiteY2" fmla="*/ 405710 h 405710"/>
              <a:gd name="connsiteX3" fmla="*/ 0 w 676183"/>
              <a:gd name="connsiteY3" fmla="*/ 405710 h 405710"/>
              <a:gd name="connsiteX4" fmla="*/ 0 w 676183"/>
              <a:gd name="connsiteY4" fmla="*/ 0 h 405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183" h="405710">
                <a:moveTo>
                  <a:pt x="0" y="0"/>
                </a:moveTo>
                <a:lnTo>
                  <a:pt x="676183" y="0"/>
                </a:lnTo>
                <a:lnTo>
                  <a:pt x="676183" y="405710"/>
                </a:lnTo>
                <a:lnTo>
                  <a:pt x="0" y="40571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D2610C">
                  <a:tint val="96000"/>
                  <a:satMod val="130000"/>
                  <a:lumMod val="114000"/>
                </a:srgbClr>
              </a:gs>
              <a:gs pos="60000">
                <a:srgbClr val="D2610C">
                  <a:tint val="100000"/>
                  <a:satMod val="106000"/>
                  <a:lumMod val="110000"/>
                </a:srgbClr>
              </a:gs>
              <a:gs pos="100000">
                <a:srgbClr val="D2610C"/>
              </a:gs>
            </a:gsLst>
            <a:lin ang="5400000" scaled="0"/>
          </a:gradFill>
          <a:ln w="12700" cap="flat" cmpd="sng" algn="ctr">
            <a:solidFill>
              <a:srgbClr val="D2610C"/>
            </a:solidFill>
            <a:prstDash val="solid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  <p:txBody>
          <a:bodyPr lIns="30480" tIns="30480" rIns="30480" bIns="30480" spcCol="1270" anchor="ctr"/>
          <a:lstStyle/>
          <a:p>
            <a:pPr algn="ctr" defTabSz="3556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id-ID" sz="1000" b="1" spc="50" dirty="0" smtClean="0">
                <a:ln w="11430"/>
                <a:solidFill>
                  <a:sysClr val="window" lastClr="FF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+mn-cs"/>
              </a:rPr>
              <a:t>ESELON III</a:t>
            </a:r>
            <a:endParaRPr lang="id-ID" sz="1000" b="1" spc="50" dirty="0">
              <a:ln w="11430"/>
              <a:solidFill>
                <a:sysClr val="window" lastClr="FFFF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/>
              <a:cs typeface="+mn-cs"/>
            </a:endParaRPr>
          </a:p>
        </p:txBody>
      </p:sp>
      <p:sp>
        <p:nvSpPr>
          <p:cNvPr id="78" name="Freeform 77"/>
          <p:cNvSpPr/>
          <p:nvPr/>
        </p:nvSpPr>
        <p:spPr>
          <a:xfrm>
            <a:off x="265239" y="3796255"/>
            <a:ext cx="862193" cy="374871"/>
          </a:xfrm>
          <a:custGeom>
            <a:avLst/>
            <a:gdLst>
              <a:gd name="connsiteX0" fmla="*/ 0 w 676183"/>
              <a:gd name="connsiteY0" fmla="*/ 0 h 405710"/>
              <a:gd name="connsiteX1" fmla="*/ 676183 w 676183"/>
              <a:gd name="connsiteY1" fmla="*/ 0 h 405710"/>
              <a:gd name="connsiteX2" fmla="*/ 676183 w 676183"/>
              <a:gd name="connsiteY2" fmla="*/ 405710 h 405710"/>
              <a:gd name="connsiteX3" fmla="*/ 0 w 676183"/>
              <a:gd name="connsiteY3" fmla="*/ 405710 h 405710"/>
              <a:gd name="connsiteX4" fmla="*/ 0 w 676183"/>
              <a:gd name="connsiteY4" fmla="*/ 0 h 405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183" h="405710">
                <a:moveTo>
                  <a:pt x="0" y="0"/>
                </a:moveTo>
                <a:lnTo>
                  <a:pt x="676183" y="0"/>
                </a:lnTo>
                <a:lnTo>
                  <a:pt x="676183" y="405710"/>
                </a:lnTo>
                <a:lnTo>
                  <a:pt x="0" y="40571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D2610C">
                  <a:tint val="96000"/>
                  <a:satMod val="130000"/>
                  <a:lumMod val="114000"/>
                </a:srgbClr>
              </a:gs>
              <a:gs pos="60000">
                <a:srgbClr val="D2610C">
                  <a:tint val="100000"/>
                  <a:satMod val="106000"/>
                  <a:lumMod val="110000"/>
                </a:srgbClr>
              </a:gs>
              <a:gs pos="100000">
                <a:srgbClr val="D2610C"/>
              </a:gs>
            </a:gsLst>
            <a:lin ang="5400000" scaled="0"/>
          </a:gradFill>
          <a:ln w="12700" cap="flat" cmpd="sng" algn="ctr">
            <a:solidFill>
              <a:srgbClr val="D2610C"/>
            </a:solidFill>
            <a:prstDash val="solid"/>
          </a:ln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p:spPr>
        <p:txBody>
          <a:bodyPr lIns="30480" tIns="30480" rIns="30480" bIns="30480" spcCol="1270" anchor="ctr"/>
          <a:lstStyle/>
          <a:p>
            <a:pPr algn="ctr" defTabSz="3556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id-ID" sz="900" b="1" spc="50" dirty="0" smtClean="0">
                <a:ln w="11430"/>
                <a:solidFill>
                  <a:sysClr val="window" lastClr="FF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+mn-cs"/>
              </a:rPr>
              <a:t>ESELON IV</a:t>
            </a:r>
            <a:endParaRPr lang="id-ID" sz="900" b="1" spc="50" dirty="0">
              <a:ln w="11430"/>
              <a:solidFill>
                <a:sysClr val="window" lastClr="FFFF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/>
              <a:cs typeface="+mn-cs"/>
            </a:endParaRPr>
          </a:p>
        </p:txBody>
      </p:sp>
      <p:cxnSp>
        <p:nvCxnSpPr>
          <p:cNvPr id="79" name="Straight Arrow Connector 161"/>
          <p:cNvCxnSpPr>
            <a:cxnSpLocks noChangeShapeType="1"/>
          </p:cNvCxnSpPr>
          <p:nvPr/>
        </p:nvCxnSpPr>
        <p:spPr bwMode="auto">
          <a:xfrm>
            <a:off x="1143000" y="1880204"/>
            <a:ext cx="1420813" cy="0"/>
          </a:xfrm>
          <a:prstGeom prst="straightConnector1">
            <a:avLst/>
          </a:prstGeom>
          <a:noFill/>
          <a:ln w="12700" algn="ctr">
            <a:solidFill>
              <a:schemeClr val="tx1">
                <a:lumMod val="95000"/>
                <a:lumOff val="5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0" name="Straight Arrow Connector 162"/>
          <p:cNvCxnSpPr>
            <a:cxnSpLocks noChangeShapeType="1"/>
          </p:cNvCxnSpPr>
          <p:nvPr/>
        </p:nvCxnSpPr>
        <p:spPr bwMode="auto">
          <a:xfrm flipV="1">
            <a:off x="1143000" y="2104042"/>
            <a:ext cx="1303338" cy="655637"/>
          </a:xfrm>
          <a:prstGeom prst="straightConnector1">
            <a:avLst/>
          </a:prstGeom>
          <a:noFill/>
          <a:ln w="12700" algn="ctr">
            <a:solidFill>
              <a:srgbClr val="5D5AD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" name="Straight Arrow Connector 163"/>
          <p:cNvCxnSpPr>
            <a:cxnSpLocks noChangeShapeType="1"/>
          </p:cNvCxnSpPr>
          <p:nvPr/>
        </p:nvCxnSpPr>
        <p:spPr bwMode="auto">
          <a:xfrm flipV="1">
            <a:off x="1128713" y="2735867"/>
            <a:ext cx="2192337" cy="23812"/>
          </a:xfrm>
          <a:prstGeom prst="straightConnector1">
            <a:avLst/>
          </a:prstGeom>
          <a:noFill/>
          <a:ln w="12700" algn="ctr">
            <a:solidFill>
              <a:srgbClr val="5D5AD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" name="Straight Arrow Connector 164"/>
          <p:cNvCxnSpPr>
            <a:cxnSpLocks noChangeShapeType="1"/>
          </p:cNvCxnSpPr>
          <p:nvPr/>
        </p:nvCxnSpPr>
        <p:spPr bwMode="auto">
          <a:xfrm flipV="1">
            <a:off x="1143000" y="2878742"/>
            <a:ext cx="1666875" cy="473075"/>
          </a:xfrm>
          <a:prstGeom prst="straightConnector1">
            <a:avLst/>
          </a:prstGeom>
          <a:ln>
            <a:headEnd/>
            <a:tailEnd type="arrow" w="med" len="med"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3" name="Straight Arrow Connector 165"/>
          <p:cNvCxnSpPr>
            <a:cxnSpLocks noChangeShapeType="1"/>
          </p:cNvCxnSpPr>
          <p:nvPr/>
        </p:nvCxnSpPr>
        <p:spPr bwMode="auto">
          <a:xfrm>
            <a:off x="1127125" y="3351817"/>
            <a:ext cx="920750" cy="0"/>
          </a:xfrm>
          <a:prstGeom prst="straightConnector1">
            <a:avLst/>
          </a:prstGeom>
          <a:ln>
            <a:headEnd/>
            <a:tailEnd type="arrow" w="med" len="med"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1143000" y="3455004"/>
            <a:ext cx="652463" cy="528638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  <p:cxnSp>
        <p:nvCxnSpPr>
          <p:cNvPr id="85" name="Straight Arrow Connector 84"/>
          <p:cNvCxnSpPr/>
          <p:nvPr/>
        </p:nvCxnSpPr>
        <p:spPr>
          <a:xfrm>
            <a:off x="1143000" y="3983642"/>
            <a:ext cx="287338" cy="0"/>
          </a:xfrm>
          <a:prstGeom prst="straightConnector1">
            <a:avLst/>
          </a:prstGeom>
          <a:noFill/>
          <a:ln w="19050" cap="flat" cmpd="sng" algn="ctr">
            <a:solidFill>
              <a:srgbClr val="D2610C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21431894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152399"/>
            <a:ext cx="7696200" cy="762001"/>
          </a:xfrm>
        </p:spPr>
        <p:txBody>
          <a:bodyPr>
            <a:noAutofit/>
          </a:bodyPr>
          <a:lstStyle/>
          <a:p>
            <a:r>
              <a:rPr lang="id-ID" dirty="0" smtClean="0"/>
              <a:t>FORMAT PERJANJIAN KINERJA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066801"/>
            <a:ext cx="8229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prstClr val="black"/>
                </a:solidFill>
              </a:rPr>
              <a:t>LOGO KEPALA DAERAH</a:t>
            </a:r>
          </a:p>
          <a:p>
            <a:pPr algn="ctr"/>
            <a:r>
              <a:rPr lang="id-ID" sz="2000" b="1" dirty="0" smtClean="0">
                <a:solidFill>
                  <a:prstClr val="black"/>
                </a:solidFill>
              </a:rPr>
              <a:t>PERJANJIAN KINERJA TAHUN ....</a:t>
            </a:r>
          </a:p>
          <a:p>
            <a:pPr algn="just"/>
            <a:r>
              <a:rPr lang="id-ID" sz="1600" b="1" dirty="0" smtClean="0">
                <a:solidFill>
                  <a:prstClr val="black"/>
                </a:solidFill>
              </a:rPr>
              <a:t>Dalam rangka  mewujudkan manajemen pemerintahan yang efektif, transparan dan akuntabel serta berorientasi pada hasil, yang bertanda tangan dibawah ini :</a:t>
            </a:r>
          </a:p>
          <a:p>
            <a:pPr algn="just"/>
            <a:r>
              <a:rPr lang="id-ID" sz="1600" b="1" dirty="0" smtClean="0">
                <a:solidFill>
                  <a:prstClr val="black"/>
                </a:solidFill>
              </a:rPr>
              <a:t>Nama            :</a:t>
            </a:r>
          </a:p>
          <a:p>
            <a:pPr algn="just"/>
            <a:r>
              <a:rPr lang="id-ID" sz="1600" b="1" dirty="0" smtClean="0">
                <a:solidFill>
                  <a:prstClr val="black"/>
                </a:solidFill>
              </a:rPr>
              <a:t>Jabatan         :</a:t>
            </a:r>
          </a:p>
          <a:p>
            <a:pPr algn="just"/>
            <a:endParaRPr lang="id-ID" sz="1600" b="1" dirty="0" smtClean="0">
              <a:solidFill>
                <a:prstClr val="black"/>
              </a:solidFill>
            </a:endParaRPr>
          </a:p>
          <a:p>
            <a:pPr algn="just"/>
            <a:r>
              <a:rPr lang="id-ID" sz="1600" b="1" dirty="0" smtClean="0">
                <a:solidFill>
                  <a:prstClr val="black"/>
                </a:solidFill>
              </a:rPr>
              <a:t>Berjanji akan mewujudkan target kinerja yang seharusnya sesuai lampiran perjanjian ini, dalam rangka mencapai target kinerja jangka menengah seperti yang telah ditetapkan dalam dokumen perencanaan.</a:t>
            </a:r>
          </a:p>
          <a:p>
            <a:pPr algn="just"/>
            <a:endParaRPr lang="id-ID" sz="1600" b="1" dirty="0" smtClean="0">
              <a:solidFill>
                <a:prstClr val="black"/>
              </a:solidFill>
            </a:endParaRPr>
          </a:p>
          <a:p>
            <a:pPr algn="just"/>
            <a:r>
              <a:rPr lang="id-ID" sz="1600" b="1" dirty="0" smtClean="0">
                <a:solidFill>
                  <a:prstClr val="black"/>
                </a:solidFill>
              </a:rPr>
              <a:t>Keberhasilan dan kegagalan pencapaian target kinerja  tersebut menjadi tanggung jawab kami.</a:t>
            </a:r>
          </a:p>
          <a:p>
            <a:endParaRPr lang="id-ID" sz="1600" b="1" dirty="0">
              <a:solidFill>
                <a:prstClr val="black"/>
              </a:solidFill>
            </a:endParaRPr>
          </a:p>
          <a:p>
            <a:pPr algn="r"/>
            <a:r>
              <a:rPr lang="id-ID" dirty="0" smtClean="0">
                <a:solidFill>
                  <a:prstClr val="black"/>
                </a:solidFill>
              </a:rPr>
              <a:t>...................,  </a:t>
            </a:r>
            <a:r>
              <a:rPr lang="id-ID" dirty="0">
                <a:solidFill>
                  <a:prstClr val="black"/>
                </a:solidFill>
              </a:rPr>
              <a:t>...................... </a:t>
            </a:r>
            <a:r>
              <a:rPr lang="id-ID" dirty="0" smtClean="0">
                <a:solidFill>
                  <a:prstClr val="black"/>
                </a:solidFill>
              </a:rPr>
              <a:t>20XX</a:t>
            </a:r>
          </a:p>
          <a:p>
            <a:pPr algn="just"/>
            <a:r>
              <a:rPr lang="id-ID" b="1" dirty="0" smtClean="0">
                <a:solidFill>
                  <a:prstClr val="black"/>
                </a:solidFill>
              </a:rPr>
              <a:t>                                                                                                  Gubernur/Bupati/Walikota</a:t>
            </a:r>
            <a:r>
              <a:rPr lang="fi-FI" b="1" dirty="0" smtClean="0">
                <a:solidFill>
                  <a:prstClr val="black"/>
                </a:solidFill>
              </a:rPr>
              <a:t> </a:t>
            </a:r>
            <a:endParaRPr lang="id-ID" b="1" dirty="0" smtClean="0">
              <a:solidFill>
                <a:prstClr val="black"/>
              </a:solidFill>
            </a:endParaRPr>
          </a:p>
          <a:p>
            <a:r>
              <a:rPr lang="id-ID" dirty="0" smtClean="0">
                <a:solidFill>
                  <a:prstClr val="black"/>
                </a:solidFill>
              </a:rPr>
              <a:t>          </a:t>
            </a:r>
            <a:endParaRPr lang="id-ID" dirty="0">
              <a:solidFill>
                <a:prstClr val="black"/>
              </a:solidFill>
            </a:endParaRPr>
          </a:p>
          <a:p>
            <a:endParaRPr lang="id-ID" dirty="0" smtClean="0">
              <a:solidFill>
                <a:prstClr val="black"/>
              </a:solidFill>
            </a:endParaRPr>
          </a:p>
          <a:p>
            <a:r>
              <a:rPr lang="id-ID" dirty="0" smtClean="0">
                <a:solidFill>
                  <a:prstClr val="black"/>
                </a:solidFill>
              </a:rPr>
              <a:t>                                                        		              .........................................</a:t>
            </a:r>
            <a:endParaRPr lang="id-ID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1623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2407</TotalTime>
  <Words>1008</Words>
  <Application>Microsoft Office PowerPoint</Application>
  <PresentationFormat>On-screen Show (4:3)</PresentationFormat>
  <Paragraphs>316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1_Office Theme</vt:lpstr>
      <vt:lpstr>PowerPoint Presentation</vt:lpstr>
      <vt:lpstr>HASIL EVALUASI SAKIP KEMENTERIAN PAN DAN RB</vt:lpstr>
      <vt:lpstr>PowerPoint Presentation</vt:lpstr>
      <vt:lpstr>DEFINISI PERJANJIAN KINERJA</vt:lpstr>
      <vt:lpstr>KINERJA HASIL DARI TAHUN INI DAN TAHUN SEBELUMNYA</vt:lpstr>
      <vt:lpstr>PERJANJIAN KINERJA PADA BERBAGAI TINGKATAN</vt:lpstr>
      <vt:lpstr>TUJUAN PERJANJIAN KINERJA</vt:lpstr>
      <vt:lpstr>POHON KINERJA  DALAM PERJANJIAN KINERJA</vt:lpstr>
      <vt:lpstr>FORMAT PERJANJIAN KINERJA</vt:lpstr>
      <vt:lpstr>FORMAT LAMPIRAN PERJANJIAN KINERJA</vt:lpstr>
      <vt:lpstr>FORMAT PERJANJIAN KINERJA</vt:lpstr>
      <vt:lpstr>FORMAT LAMPIRAN PERJANJIAN KINERJA</vt:lpstr>
      <vt:lpstr>FORMAT LAMPIRAN PERJANJIAN KINERJA</vt:lpstr>
      <vt:lpstr>FORMAT LAMPIRAN PERJANJIAN KINERJA</vt:lpstr>
      <vt:lpstr>FORMAT LAMPIRAN PERJANJIAN KINERJA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Galih Hadiwijaya</dc:creator>
  <cp:lastModifiedBy>ASUS</cp:lastModifiedBy>
  <cp:revision>72</cp:revision>
  <dcterms:created xsi:type="dcterms:W3CDTF">2014-11-18T08:41:31Z</dcterms:created>
  <dcterms:modified xsi:type="dcterms:W3CDTF">2021-01-29T03:07:42Z</dcterms:modified>
</cp:coreProperties>
</file>